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98" r:id="rId2"/>
    <p:sldId id="468" r:id="rId3"/>
    <p:sldId id="469" r:id="rId4"/>
    <p:sldId id="470" r:id="rId5"/>
    <p:sldId id="471" r:id="rId6"/>
    <p:sldId id="472" r:id="rId7"/>
    <p:sldId id="473" r:id="rId8"/>
    <p:sldId id="474" r:id="rId9"/>
    <p:sldId id="475" r:id="rId10"/>
    <p:sldId id="476" r:id="rId11"/>
    <p:sldId id="515" r:id="rId12"/>
    <p:sldId id="514" r:id="rId13"/>
    <p:sldId id="516" r:id="rId14"/>
    <p:sldId id="477" r:id="rId15"/>
    <p:sldId id="478" r:id="rId16"/>
    <p:sldId id="480" r:id="rId17"/>
    <p:sldId id="481" r:id="rId18"/>
    <p:sldId id="503" r:id="rId19"/>
    <p:sldId id="482" r:id="rId20"/>
    <p:sldId id="483" r:id="rId21"/>
    <p:sldId id="484" r:id="rId22"/>
    <p:sldId id="485" r:id="rId23"/>
    <p:sldId id="487" r:id="rId24"/>
    <p:sldId id="486" r:id="rId25"/>
    <p:sldId id="488" r:id="rId26"/>
    <p:sldId id="489" r:id="rId27"/>
    <p:sldId id="492" r:id="rId28"/>
    <p:sldId id="491" r:id="rId29"/>
    <p:sldId id="490" r:id="rId30"/>
    <p:sldId id="517" r:id="rId31"/>
    <p:sldId id="493" r:id="rId32"/>
    <p:sldId id="494" r:id="rId33"/>
    <p:sldId id="495" r:id="rId34"/>
    <p:sldId id="504" r:id="rId35"/>
    <p:sldId id="496" r:id="rId36"/>
    <p:sldId id="505" r:id="rId37"/>
    <p:sldId id="506" r:id="rId38"/>
    <p:sldId id="507" r:id="rId39"/>
    <p:sldId id="497" r:id="rId40"/>
    <p:sldId id="510" r:id="rId41"/>
    <p:sldId id="511" r:id="rId42"/>
    <p:sldId id="500" r:id="rId43"/>
    <p:sldId id="512" r:id="rId44"/>
    <p:sldId id="501" r:id="rId45"/>
    <p:sldId id="509" r:id="rId46"/>
    <p:sldId id="467" r:id="rId4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athan Berkowit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B5CD"/>
    <a:srgbClr val="F6BB00"/>
    <a:srgbClr val="B0DAE6"/>
    <a:srgbClr val="D3EBF1"/>
    <a:srgbClr val="000000"/>
    <a:srgbClr val="0070C0"/>
    <a:srgbClr val="93CDDD"/>
    <a:srgbClr val="BFE2EB"/>
    <a:srgbClr val="0D0D0D"/>
    <a:srgbClr val="3E7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59" autoAdjust="0"/>
    <p:restoredTop sz="98347" autoAdjust="0"/>
  </p:normalViewPr>
  <p:slideViewPr>
    <p:cSldViewPr>
      <p:cViewPr varScale="1">
        <p:scale>
          <a:sx n="66" d="100"/>
          <a:sy n="66" d="100"/>
        </p:scale>
        <p:origin x="147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55" cy="480391"/>
          </a:xfrm>
          <a:prstGeom prst="rect">
            <a:avLst/>
          </a:prstGeom>
        </p:spPr>
        <p:txBody>
          <a:bodyPr vert="horz" lIns="95674" tIns="47837" rIns="95674" bIns="47837" rtlCol="0"/>
          <a:lstStyle>
            <a:lvl1pPr algn="l">
              <a:defRPr sz="1300">
                <a:latin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271" y="0"/>
            <a:ext cx="3170255" cy="480391"/>
          </a:xfrm>
          <a:prstGeom prst="rect">
            <a:avLst/>
          </a:prstGeom>
        </p:spPr>
        <p:txBody>
          <a:bodyPr vert="horz" lIns="95674" tIns="47837" rIns="95674" bIns="47837" rtlCol="0"/>
          <a:lstStyle>
            <a:lvl1pPr algn="r">
              <a:defRPr sz="1300">
                <a:latin typeface="Open Sans Light" panose="020B0306030504020204" pitchFamily="34" charset="0"/>
              </a:defRPr>
            </a:lvl1pPr>
          </a:lstStyle>
          <a:p>
            <a:fld id="{F10A19CE-6EE8-4BDB-A44D-30E9E9E6DC99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74" tIns="47837" rIns="95674" bIns="4783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6" y="4561232"/>
            <a:ext cx="5851490" cy="4320209"/>
          </a:xfrm>
          <a:prstGeom prst="rect">
            <a:avLst/>
          </a:prstGeom>
        </p:spPr>
        <p:txBody>
          <a:bodyPr vert="horz" lIns="95674" tIns="47837" rIns="95674" bIns="4783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59"/>
            <a:ext cx="3170255" cy="480391"/>
          </a:xfrm>
          <a:prstGeom prst="rect">
            <a:avLst/>
          </a:prstGeom>
        </p:spPr>
        <p:txBody>
          <a:bodyPr vert="horz" lIns="95674" tIns="47837" rIns="95674" bIns="47837" rtlCol="0" anchor="b"/>
          <a:lstStyle>
            <a:lvl1pPr algn="l">
              <a:defRPr sz="1300">
                <a:latin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271" y="9119159"/>
            <a:ext cx="3170255" cy="480391"/>
          </a:xfrm>
          <a:prstGeom prst="rect">
            <a:avLst/>
          </a:prstGeom>
        </p:spPr>
        <p:txBody>
          <a:bodyPr vert="horz" lIns="95674" tIns="47837" rIns="95674" bIns="47837" rtlCol="0" anchor="b"/>
          <a:lstStyle>
            <a:lvl1pPr algn="r">
              <a:defRPr sz="1300">
                <a:latin typeface="Open Sans Light" panose="020B0306030504020204" pitchFamily="34" charset="0"/>
              </a:defRPr>
            </a:lvl1pPr>
          </a:lstStyle>
          <a:p>
            <a:fld id="{F96A5088-7373-4757-B571-116800228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573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56032" y="304800"/>
            <a:ext cx="8659368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>
                <a:latin typeface="Open Sans Light" panose="020B03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</a:defRPr>
            </a:lvl1pPr>
          </a:lstStyle>
          <a:p>
            <a:fld id="{4EDFF840-9474-449C-83EF-EE307FABEF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4" descr="C:\Users\Jon\Dropbox\designschool\logo\ac4d_larg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032" y="6324600"/>
            <a:ext cx="658368" cy="31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56032" y="1447800"/>
            <a:ext cx="8659368" cy="47244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800">
                <a:latin typeface="Open Sans Light" panose="020B0306030504020204" pitchFamily="34" charset="0"/>
              </a:defRPr>
            </a:lvl1pPr>
            <a:lvl2pPr>
              <a:lnSpc>
                <a:spcPct val="150000"/>
              </a:lnSpc>
              <a:defRPr sz="1800">
                <a:latin typeface="Open Sans Light" panose="020B0306030504020204" pitchFamily="34" charset="0"/>
              </a:defRPr>
            </a:lvl2pPr>
            <a:lvl3pPr>
              <a:lnSpc>
                <a:spcPct val="150000"/>
              </a:lnSpc>
              <a:defRPr sz="1800">
                <a:latin typeface="Open Sans Light" panose="020B0306030504020204" pitchFamily="34" charset="0"/>
              </a:defRPr>
            </a:lvl3pPr>
            <a:lvl4pPr>
              <a:lnSpc>
                <a:spcPct val="150000"/>
              </a:lnSpc>
              <a:defRPr sz="1800">
                <a:latin typeface="Open Sans Light" panose="020B0306030504020204" pitchFamily="34" charset="0"/>
              </a:defRPr>
            </a:lvl4pPr>
            <a:lvl5pPr>
              <a:lnSpc>
                <a:spcPct val="150000"/>
              </a:lnSpc>
              <a:defRPr sz="1800">
                <a:latin typeface="Open Sans Light" panose="020B03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608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lack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 Light" panose="020B0306030504020204" pitchFamily="34" charset="0"/>
              </a:defRPr>
            </a:lvl1pPr>
          </a:lstStyle>
          <a:p>
            <a:fld id="{4EDFF840-9474-449C-83EF-EE307FABEF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C:\Users\Jon\Dropbox\designschool\logo\ac4d_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947" y="6300216"/>
            <a:ext cx="657453" cy="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36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56032" y="304800"/>
            <a:ext cx="8659368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</a:defRPr>
            </a:lvl1pPr>
          </a:lstStyle>
          <a:p>
            <a:fld id="{4EDFF840-9474-449C-83EF-EE307FABEF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4" descr="C:\Users\Jon\Dropbox\designschool\logo\ac4d_larg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032" y="6324600"/>
            <a:ext cx="658368" cy="31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74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oint 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 Light" panose="020B0306030504020204" pitchFamily="34" charset="0"/>
              </a:defRPr>
            </a:lvl1pPr>
          </a:lstStyle>
          <a:p>
            <a:fld id="{4EDFF840-9474-449C-83EF-EE307FABEF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C:\Users\Jon\Dropbox\designschool\logo\ac4d_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947" y="6300216"/>
            <a:ext cx="657453" cy="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228600" y="228600"/>
            <a:ext cx="8763000" cy="56388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en-US" sz="4800" kern="1200" smtClean="0">
                <a:solidFill>
                  <a:schemeClr val="bg1"/>
                </a:solidFill>
                <a:latin typeface="Open Sans Light" panose="020B0306030504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4800"/>
            </a:lvl2pPr>
            <a:lvl3pPr marL="914400" indent="0" algn="ctr">
              <a:buNone/>
              <a:defRPr sz="4800"/>
            </a:lvl3pPr>
            <a:lvl4pPr marL="1371600" indent="0" algn="ctr">
              <a:buNone/>
              <a:defRPr sz="4800"/>
            </a:lvl4pPr>
            <a:lvl5pPr marL="1828800" indent="0" algn="ctr">
              <a:buNone/>
              <a:defRPr sz="4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8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286000" y="3490977"/>
            <a:ext cx="266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0" hangingPunct="0"/>
            <a:endParaRPr lang="en-US" sz="1200" dirty="0" smtClean="0">
              <a:solidFill>
                <a:srgbClr val="C0C0C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0" hangingPunct="0"/>
            <a:r>
              <a:rPr lang="en-US" sz="1200" b="1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Jon </a:t>
            </a:r>
            <a:r>
              <a:rPr lang="en-US" sz="1200" b="1" dirty="0" err="1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Kolko</a:t>
            </a:r>
            <a:endParaRPr lang="en-US" sz="1200" b="1" dirty="0" smtClean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0" hangingPunct="0"/>
            <a:r>
              <a:rPr lang="en-US" sz="12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Director, Austin Center for Design</a:t>
            </a:r>
          </a:p>
          <a:p>
            <a:pPr eaLnBrk="0" hangingPunct="0"/>
            <a:r>
              <a:rPr lang="en-US" sz="1200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jkolko@ac4d.com</a:t>
            </a:r>
          </a:p>
          <a:p>
            <a:pPr eaLnBrk="0" hangingPunct="0"/>
            <a:endParaRPr lang="en-US" sz="1200" dirty="0" smtClean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Picture 2" descr="C:\Users\Jon\Dropbox\designschool\logo\ac4d_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0750" y="1195322"/>
            <a:ext cx="4762500" cy="229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167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27" r:id="rId2"/>
    <p:sldLayoutId id="2147483730" r:id="rId3"/>
    <p:sldLayoutId id="2147483728" r:id="rId4"/>
    <p:sldLayoutId id="2147483729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MetaOT-Book" pitchFamily="50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etaSerifOT-Book" pitchFamily="50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etaSerifOT-Book" pitchFamily="50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etaSerifOT-Book" pitchFamily="50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etaSerifOT-Book" pitchFamily="50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etaSerifOT-Book" pitchFamily="50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currengroup.com/wp-content/uploads/2010/07/clock-gea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" y="-14735"/>
            <a:ext cx="9144000" cy="684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361563"/>
            <a:ext cx="9144000" cy="14964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06858" y="5473874"/>
            <a:ext cx="8760942" cy="133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MetaSerifOT-Bold" pitchFamily="50" charset="0"/>
                <a:ea typeface="Verdana" pitchFamily="34" charset="0"/>
                <a:cs typeface="Verdana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MetaSerifOT-Book" pitchFamily="50" charset="0"/>
                <a:ea typeface="Verdana" pitchFamily="34" charset="0"/>
                <a:cs typeface="Verdana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MetaSerifOT-Book" pitchFamily="50" charset="0"/>
                <a:ea typeface="Verdana" pitchFamily="34" charset="0"/>
                <a:cs typeface="Verdana" pitchFamily="34" charset="0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MetaSerifOT-Book" pitchFamily="50" charset="0"/>
                <a:ea typeface="Verdana" pitchFamily="34" charset="0"/>
                <a:cs typeface="Verdana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200" kern="1200" dirty="0" smtClean="0">
                <a:solidFill>
                  <a:schemeClr val="tx1"/>
                </a:solidFill>
                <a:latin typeface="MetaSerifOT-Book" pitchFamily="50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>
                <a:solidFill>
                  <a:schemeClr val="bg1"/>
                </a:solidFill>
                <a:latin typeface="Open Sans Light" panose="020B0306030504020204" pitchFamily="34" charset="0"/>
              </a:rPr>
              <a:t>Controls</a:t>
            </a:r>
            <a:endParaRPr lang="en-US" dirty="0" smtClean="0">
              <a:solidFill>
                <a:schemeClr val="bg1"/>
              </a:solidFill>
              <a:latin typeface="Open Sans Light" panose="020B0306030504020204" pitchFamily="34" charset="0"/>
            </a:endParaRPr>
          </a:p>
          <a:p>
            <a:pPr lvl="1"/>
            <a:endParaRPr lang="en-US" sz="1200" dirty="0" smtClean="0">
              <a:solidFill>
                <a:schemeClr val="bg1"/>
              </a:solidFill>
              <a:latin typeface="Open Sans Light" panose="020B0306030504020204" pitchFamily="34" charset="0"/>
            </a:endParaRPr>
          </a:p>
          <a:p>
            <a:pPr lvl="1"/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</a:rPr>
              <a:t>Jon </a:t>
            </a:r>
            <a:r>
              <a:rPr lang="en-US" sz="1200" dirty="0" err="1" smtClean="0">
                <a:solidFill>
                  <a:schemeClr val="bg1"/>
                </a:solidFill>
                <a:latin typeface="Open Sans Light" panose="020B0306030504020204" pitchFamily="34" charset="0"/>
              </a:rPr>
              <a:t>Kolko</a:t>
            </a: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</a:rPr>
              <a:t/>
            </a:r>
            <a:b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Open Sans Light" panose="020B0306030504020204" pitchFamily="34" charset="0"/>
              </a:rPr>
              <a:t>Professor, Austin Center for Design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5361563"/>
            <a:ext cx="9144000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947" name="Picture 3" descr="C:\Users\Jon\Dropbox\designschool\logo\ac4d_white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0762" y="6019799"/>
            <a:ext cx="999779" cy="49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3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Describe, using this </a:t>
            </a:r>
            <a:r>
              <a:rPr lang="en-US" smtClean="0"/>
              <a:t>new vocabulary: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9906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Perception</a:t>
            </a:r>
          </a:p>
          <a:p>
            <a: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Affordance</a:t>
            </a:r>
          </a:p>
          <a:p>
            <a: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Prior Experience</a:t>
            </a:r>
            <a:b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</a:br>
            <a: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Mapping</a:t>
            </a:r>
          </a:p>
          <a:p>
            <a: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Visibility</a:t>
            </a:r>
          </a:p>
          <a:p>
            <a: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Proximity</a:t>
            </a:r>
          </a:p>
          <a:p>
            <a: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Trial and Error</a:t>
            </a:r>
          </a:p>
          <a:p>
            <a: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Feedback</a:t>
            </a:r>
            <a:endParaRPr lang="en-US" dirty="0">
              <a:solidFill>
                <a:srgbClr val="5FB5CD"/>
              </a:solidFill>
              <a:latin typeface="Open Sans Light" panose="020B0306030504020204" pitchFamily="34" charset="0"/>
            </a:endParaRPr>
          </a:p>
        </p:txBody>
      </p:sp>
      <p:pic>
        <p:nvPicPr>
          <p:cNvPr id="1026" name="Picture 2" descr="http://homedesignlook.com/wp-content/uploads/2014/10/bedroom-door-kno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66800"/>
            <a:ext cx="555866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0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Describe, using this </a:t>
            </a:r>
            <a:r>
              <a:rPr lang="en-US" smtClean="0"/>
              <a:t>new vocabulary: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9906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Perception</a:t>
            </a:r>
          </a:p>
          <a:p>
            <a: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Affordance</a:t>
            </a:r>
          </a:p>
          <a:p>
            <a: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Prior Experience</a:t>
            </a:r>
            <a:b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</a:br>
            <a: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Mapping</a:t>
            </a:r>
          </a:p>
          <a:p>
            <a: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Visibility</a:t>
            </a:r>
          </a:p>
          <a:p>
            <a: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Proximity</a:t>
            </a:r>
          </a:p>
          <a:p>
            <a: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Trial and Error</a:t>
            </a:r>
          </a:p>
          <a:p>
            <a: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Feedback</a:t>
            </a:r>
            <a:endParaRPr lang="en-US" dirty="0">
              <a:solidFill>
                <a:srgbClr val="5FB5CD"/>
              </a:solidFill>
              <a:latin typeface="Open Sans Light" panose="020B0306030504020204" pitchFamily="34" charset="0"/>
            </a:endParaRPr>
          </a:p>
        </p:txBody>
      </p:sp>
      <p:pic>
        <p:nvPicPr>
          <p:cNvPr id="6" name="Picture 4" descr="http://images.rapgenius.com/f4e20705d2183b57bea5ec4466c692c2.1000x750x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r="13694" b="9091"/>
          <a:stretch/>
        </p:blipFill>
        <p:spPr bwMode="auto">
          <a:xfrm>
            <a:off x="2819400" y="1066800"/>
            <a:ext cx="555866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21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Describe, using this </a:t>
            </a:r>
            <a:r>
              <a:rPr lang="en-US" smtClean="0"/>
              <a:t>new vocabulary: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9906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Perception</a:t>
            </a:r>
          </a:p>
          <a:p>
            <a: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Affordance</a:t>
            </a:r>
          </a:p>
          <a:p>
            <a: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Prior Experience</a:t>
            </a:r>
            <a:b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</a:br>
            <a: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Mapping</a:t>
            </a:r>
          </a:p>
          <a:p>
            <a: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Visibility</a:t>
            </a:r>
          </a:p>
          <a:p>
            <a: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Proximity</a:t>
            </a:r>
          </a:p>
          <a:p>
            <a: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Trial and Error</a:t>
            </a:r>
          </a:p>
          <a:p>
            <a: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Feedback</a:t>
            </a:r>
            <a:endParaRPr lang="en-US" dirty="0">
              <a:solidFill>
                <a:srgbClr val="5FB5CD"/>
              </a:solidFill>
              <a:latin typeface="Open Sans Light" panose="020B0306030504020204" pitchFamily="34" charset="0"/>
            </a:endParaRPr>
          </a:p>
        </p:txBody>
      </p:sp>
      <p:pic>
        <p:nvPicPr>
          <p:cNvPr id="6" name="Picture 2" descr="http://www.lovehandles.uk.com/media/catalog/product/cache/1/image/9df78eab33525d08d6e5fb8d27136e95/3/7/379_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/>
        </p:blipFill>
        <p:spPr bwMode="auto">
          <a:xfrm>
            <a:off x="2823058" y="1066800"/>
            <a:ext cx="555500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4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Describe, using this </a:t>
            </a:r>
            <a:r>
              <a:rPr lang="en-US" smtClean="0"/>
              <a:t>new vocabulary: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9906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Perception</a:t>
            </a:r>
          </a:p>
          <a:p>
            <a: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Affordance</a:t>
            </a:r>
          </a:p>
          <a:p>
            <a: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Prior Experience</a:t>
            </a:r>
            <a:b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</a:br>
            <a: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Mapping</a:t>
            </a:r>
          </a:p>
          <a:p>
            <a: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Visibility</a:t>
            </a:r>
          </a:p>
          <a:p>
            <a: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Proximity</a:t>
            </a:r>
          </a:p>
          <a:p>
            <a: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Trial and Error</a:t>
            </a:r>
          </a:p>
          <a:p>
            <a:r>
              <a:rPr lang="en-US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Feedback</a:t>
            </a:r>
            <a:endParaRPr lang="en-US" dirty="0">
              <a:solidFill>
                <a:srgbClr val="5FB5CD"/>
              </a:solidFill>
              <a:latin typeface="Open Sans Light" panose="020B0306030504020204" pitchFamily="34" charset="0"/>
            </a:endParaRPr>
          </a:p>
        </p:txBody>
      </p:sp>
      <p:pic>
        <p:nvPicPr>
          <p:cNvPr id="7" name="Picture 2" descr="https://www.forwardthinking.honeywell.com/related_links/wireless/wifi_focuspro/TH6320WF1005_Hi-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43000"/>
            <a:ext cx="4343400" cy="27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3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</a:t>
            </a:r>
            <a:r>
              <a:rPr lang="en-US" smtClean="0"/>
              <a:t>resize this picture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14</a:t>
            </a:fld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4"/>
          <a:stretch/>
        </p:blipFill>
        <p:spPr bwMode="auto">
          <a:xfrm>
            <a:off x="304800" y="1143000"/>
            <a:ext cx="8538566" cy="457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828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</a:t>
            </a:r>
            <a:r>
              <a:rPr lang="en-US" smtClean="0"/>
              <a:t>resize this picture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4312931"/>
            <a:ext cx="3800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Open Sans Light" panose="020B0306030504020204" pitchFamily="34" charset="0"/>
              </a:rPr>
              <a:t>A series of controls, laid out in a form</a:t>
            </a:r>
            <a:endParaRPr lang="en-US" sz="1200" dirty="0">
              <a:latin typeface="Open Sans Light" panose="020B0306030504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5" t="26804" r="31532" b="15250"/>
          <a:stretch/>
        </p:blipFill>
        <p:spPr bwMode="auto">
          <a:xfrm>
            <a:off x="6629400" y="2303930"/>
            <a:ext cx="2365667" cy="159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590800" y="3142130"/>
            <a:ext cx="914400" cy="0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38800" y="3142130"/>
            <a:ext cx="914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352800" y="2781754"/>
            <a:ext cx="304800" cy="720752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486400" y="2775484"/>
            <a:ext cx="304800" cy="720752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6200" y="297719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A complex system</a:t>
            </a:r>
            <a:endParaRPr lang="en-US" sz="1200" b="1" dirty="0">
              <a:solidFill>
                <a:srgbClr val="5FB5CD"/>
              </a:solidFill>
              <a:latin typeface="Open Sans Light" panose="020B0306030504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043188"/>
            <a:ext cx="2351252" cy="214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15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16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6032" y="304800"/>
            <a:ext cx="8659368" cy="990600"/>
          </a:xfrm>
        </p:spPr>
        <p:txBody>
          <a:bodyPr/>
          <a:lstStyle/>
          <a:p>
            <a:r>
              <a:rPr lang="en-US" dirty="0" smtClean="0"/>
              <a:t>How do you </a:t>
            </a:r>
            <a:r>
              <a:rPr lang="en-US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know how </a:t>
            </a:r>
            <a:r>
              <a:rPr lang="en-US" dirty="0" smtClean="0"/>
              <a:t>to resize the picture?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4312931"/>
            <a:ext cx="3800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Open Sans Light" panose="020B0306030504020204" pitchFamily="34" charset="0"/>
              </a:rPr>
              <a:t>A series of controls, laid out in a form</a:t>
            </a:r>
            <a:endParaRPr lang="en-US" sz="1200" dirty="0">
              <a:latin typeface="Open Sans Light" panose="020B0306030504020204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5" t="26804" r="31532" b="15250"/>
          <a:stretch/>
        </p:blipFill>
        <p:spPr bwMode="auto">
          <a:xfrm>
            <a:off x="6629400" y="2303930"/>
            <a:ext cx="2365667" cy="159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2590800" y="3142130"/>
            <a:ext cx="914400" cy="0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38800" y="3142130"/>
            <a:ext cx="914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352800" y="2781754"/>
            <a:ext cx="304800" cy="720752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486400" y="2775484"/>
            <a:ext cx="304800" cy="720752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86200" y="297719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A complex system</a:t>
            </a:r>
            <a:endParaRPr lang="en-US" sz="1200" b="1" dirty="0">
              <a:solidFill>
                <a:srgbClr val="5FB5CD"/>
              </a:solidFill>
              <a:latin typeface="Open Sans Light" panose="020B030603050402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043188"/>
            <a:ext cx="2351252" cy="214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228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Interface controls are an abstraction, intended to help us perform “higher level tasks” with </a:t>
            </a:r>
            <a:r>
              <a:rPr lang="en-US" smtClean="0"/>
              <a:t>minimal errors.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Which is better – </a:t>
            </a:r>
          </a:p>
          <a:p>
            <a:r>
              <a:rPr lang="en-US" dirty="0" smtClean="0"/>
              <a:t>more, or less, abstraction?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9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Checkbox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19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367088"/>
            <a:ext cx="1238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0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381000"/>
            <a:ext cx="8763000" cy="5638800"/>
          </a:xfrm>
        </p:spPr>
        <p:txBody>
          <a:bodyPr/>
          <a:lstStyle/>
          <a:p>
            <a:r>
              <a:rPr lang="en-US" dirty="0" smtClean="0"/>
              <a:t>Interaction</a:t>
            </a:r>
          </a:p>
          <a:p>
            <a:endParaRPr lang="en-US" dirty="0" smtClean="0"/>
          </a:p>
          <a:p>
            <a:r>
              <a:rPr lang="en-US" dirty="0" smtClean="0"/>
              <a:t>Interface</a:t>
            </a:r>
          </a:p>
          <a:p>
            <a:endParaRPr lang="en-US" dirty="0" smtClean="0"/>
          </a:p>
          <a:p>
            <a:r>
              <a:rPr lang="en-US" dirty="0" smtClean="0"/>
              <a:t>Control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81200" y="4038600"/>
            <a:ext cx="5181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81200" y="2362200"/>
            <a:ext cx="5181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61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Input Box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20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289300"/>
            <a:ext cx="19431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Buttons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21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3048000"/>
            <a:ext cx="10414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52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Button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22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3302000"/>
            <a:ext cx="6604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7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 Box (Combo Box)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23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02000"/>
            <a:ext cx="9144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69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Scrollbar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24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838200"/>
            <a:ext cx="228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64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Dragable</a:t>
            </a:r>
            <a:r>
              <a:rPr lang="en-US" dirty="0" smtClean="0"/>
              <a:t> Panel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25</a:t>
            </a:fld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3181350"/>
            <a:ext cx="15113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2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Spinner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26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3302000"/>
            <a:ext cx="7493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14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27</a:t>
            </a:fld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578100"/>
            <a:ext cx="5715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11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Tree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28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22550"/>
            <a:ext cx="28956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1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Add/Remove Panel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29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840413" cy="455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2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turn on the light?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2" descr="https://fritzfryer.co.uk/c/products/lg/Antique_Oxydised_Copper_Lam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80850"/>
            <a:ext cx="32004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37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Controls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30</a:t>
            </a:fld>
            <a:endParaRPr lang="en-US"/>
          </a:p>
        </p:txBody>
      </p:sp>
      <p:pic>
        <p:nvPicPr>
          <p:cNvPr id="14338" name="Picture 2" descr="http://www.code-inside.com/wp-content/uploads/2013/07/iOS-7-UI-Kit-L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5257800" cy="316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65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 form is a combination of interface controls on one or more pages.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7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Forms are no fun.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9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33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6688"/>
            <a:ext cx="8001000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09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Sometimes, forms are necessary.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35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48283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0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36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93" y="685800"/>
            <a:ext cx="7149207" cy="51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99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37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172200" cy="319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64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26" y="1295400"/>
            <a:ext cx="6339547" cy="30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18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Layout, Order, and Arrangement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39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664732"/>
            <a:ext cx="8305800" cy="47360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19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Open Sans Light" panose="020B0306030504020204" pitchFamily="34" charset="0"/>
              </a:rPr>
              <a:t>Welcome to Joe’s Widget Store.</a:t>
            </a:r>
            <a:endParaRPr lang="en-US" b="1" dirty="0">
              <a:latin typeface="Open Sans Light" panose="020B03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840468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Open Sans Light" panose="020B0306030504020204" pitchFamily="34" charset="0"/>
              </a:rPr>
              <a:t>About You</a:t>
            </a:r>
            <a:endParaRPr lang="en-US" sz="1400" dirty="0">
              <a:latin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356991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First Name: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769513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Last Name: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195925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Email Address: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836313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Select a Password: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4257225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Confirm your Password: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4979313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Would you like to subscribe to our newsletter?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14600" y="2303826"/>
            <a:ext cx="3124200" cy="3200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14600" y="2727960"/>
            <a:ext cx="3124200" cy="3200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14600" y="3156099"/>
            <a:ext cx="3124200" cy="3200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14600" y="3794760"/>
            <a:ext cx="3124200" cy="3200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514600" y="4228925"/>
            <a:ext cx="3124200" cy="3200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43200" y="5072390"/>
            <a:ext cx="419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Yes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514600" y="5080456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314700" y="5073103"/>
            <a:ext cx="647700" cy="261610"/>
            <a:chOff x="3505200" y="5073103"/>
            <a:chExt cx="647700" cy="261610"/>
          </a:xfrm>
        </p:grpSpPr>
        <p:sp>
          <p:nvSpPr>
            <p:cNvPr id="23" name="TextBox 22"/>
            <p:cNvSpPr txBox="1"/>
            <p:nvPr/>
          </p:nvSpPr>
          <p:spPr>
            <a:xfrm>
              <a:off x="3733800" y="5073103"/>
              <a:ext cx="4191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Open Sans Light" panose="020B0306030504020204" pitchFamily="34" charset="0"/>
                </a:rPr>
                <a:t>No</a:t>
              </a:r>
              <a:endParaRPr lang="en-US" sz="1100" dirty="0">
                <a:latin typeface="Open Sans Light" panose="020B030603050402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505200" y="508262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2571750" y="5137606"/>
            <a:ext cx="114300" cy="114300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571750" y="5715000"/>
            <a:ext cx="1181100" cy="3810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en Sans Light" panose="020B0306030504020204" pitchFamily="34" charset="0"/>
              </a:rPr>
              <a:t>Sign Up</a:t>
            </a:r>
            <a:endParaRPr lang="en-US" sz="1400" dirty="0">
              <a:latin typeface="Open Sans Light" panose="020B03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42907" y="5774695"/>
            <a:ext cx="7052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 smtClean="0">
                <a:latin typeface="Open Sans Light" panose="020B0306030504020204" pitchFamily="34" charset="0"/>
              </a:rPr>
              <a:t>Cancel</a:t>
            </a:r>
            <a:endParaRPr lang="en-US" sz="1100" u="sng" dirty="0">
              <a:latin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25740" y="3836313"/>
            <a:ext cx="24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Open Sans Light" panose="020B0306030504020204" pitchFamily="34" charset="0"/>
              </a:rPr>
              <a:t>*</a:t>
            </a:r>
            <a:endParaRPr lang="en-US" sz="1600" dirty="0">
              <a:solidFill>
                <a:srgbClr val="FF0000"/>
              </a:solidFill>
              <a:latin typeface="Open Sans Light" panose="020B03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31066" y="3197046"/>
            <a:ext cx="24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Open Sans Light" panose="020B0306030504020204" pitchFamily="34" charset="0"/>
              </a:rPr>
              <a:t>*</a:t>
            </a:r>
            <a:endParaRPr lang="en-US" sz="1600" dirty="0">
              <a:solidFill>
                <a:srgbClr val="FF0000"/>
              </a:solidFill>
              <a:latin typeface="Open Sans Light" panose="020B03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31066" y="4274209"/>
            <a:ext cx="24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Open Sans Light" panose="020B0306030504020204" pitchFamily="34" charset="0"/>
              </a:rPr>
              <a:t>*</a:t>
            </a:r>
            <a:endParaRPr lang="en-US" sz="1600" dirty="0">
              <a:solidFill>
                <a:srgbClr val="FF0000"/>
              </a:solidFill>
              <a:latin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619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turn on the light?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4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4800600" y="1955800"/>
            <a:ext cx="0" cy="452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267200" y="1981200"/>
            <a:ext cx="0" cy="368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048000" y="59391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Open Sans Light" panose="020B0306030504020204" pitchFamily="34" charset="0"/>
              </a:rPr>
              <a:t>Interface: filament to bulb receptor </a:t>
            </a:r>
            <a:endParaRPr lang="en-US" sz="1200" dirty="0">
              <a:latin typeface="Open Sans Light" panose="020B03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4600" y="5156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Open Sans Light" panose="020B0306030504020204" pitchFamily="34" charset="0"/>
              </a:rPr>
              <a:t>Interface: Wire to outlet in wall</a:t>
            </a:r>
            <a:endParaRPr lang="en-US" sz="1200" dirty="0">
              <a:latin typeface="Open Sans Light" panose="020B0306030504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733800" y="1981200"/>
            <a:ext cx="0" cy="289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981200" y="44913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Open Sans Light" panose="020B0306030504020204" pitchFamily="34" charset="0"/>
              </a:rPr>
              <a:t>Interface: </a:t>
            </a:r>
            <a:br>
              <a:rPr lang="en-US" sz="1200" dirty="0" smtClean="0">
                <a:latin typeface="Open Sans Light" panose="020B0306030504020204" pitchFamily="34" charset="0"/>
              </a:rPr>
            </a:br>
            <a:r>
              <a:rPr lang="en-US" sz="1200" dirty="0" err="1" smtClean="0">
                <a:latin typeface="Open Sans Light" panose="020B0306030504020204" pitchFamily="34" charset="0"/>
              </a:rPr>
              <a:t>Lightswitch</a:t>
            </a:r>
            <a:endParaRPr lang="en-US" sz="1200" dirty="0">
              <a:latin typeface="Open Sans Light" panose="020B030603050402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200400" y="1981200"/>
            <a:ext cx="0" cy="2364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447800" y="3962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Open Sans Light" panose="020B0306030504020204" pitchFamily="34" charset="0"/>
              </a:rPr>
              <a:t>Interface: Circuit Breaker Box</a:t>
            </a:r>
            <a:endParaRPr lang="en-US" sz="1200" dirty="0">
              <a:latin typeface="Open Sans Light" panose="020B0306030504020204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667000" y="1981200"/>
            <a:ext cx="0" cy="1752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14400" y="32811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Open Sans Light" panose="020B0306030504020204" pitchFamily="34" charset="0"/>
              </a:rPr>
              <a:t>Interface: Wiring on Telephone Pole</a:t>
            </a:r>
            <a:endParaRPr lang="en-US" sz="1200" dirty="0">
              <a:latin typeface="Open Sans Light" panose="020B0306030504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133600" y="1981200"/>
            <a:ext cx="0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1000" y="277100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Open Sans Light" panose="020B0306030504020204" pitchFamily="34" charset="0"/>
              </a:rPr>
              <a:t>Interface: Transformer</a:t>
            </a:r>
            <a:endParaRPr lang="en-US" sz="1200" dirty="0">
              <a:latin typeface="Open Sans Light" panose="020B030603050402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1600200" y="1981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-152400" y="22860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Open Sans Light" panose="020B0306030504020204" pitchFamily="34" charset="0"/>
              </a:rPr>
              <a:t>...</a:t>
            </a:r>
            <a:endParaRPr lang="en-US" sz="1200" dirty="0">
              <a:latin typeface="Open Sans Light" panose="020B0306030504020204" pitchFamily="34" charset="0"/>
            </a:endParaRPr>
          </a:p>
        </p:txBody>
      </p:sp>
      <p:pic>
        <p:nvPicPr>
          <p:cNvPr id="20" name="Picture 2" descr="https://fritzfryer.co.uk/c/products/lg/Antique_Oxydised_Copper_Lam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80850"/>
            <a:ext cx="32004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7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Layout, Order, and Arrangement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40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664732"/>
            <a:ext cx="8305800" cy="47360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19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Open Sans Light" panose="020B0306030504020204" pitchFamily="34" charset="0"/>
              </a:rPr>
              <a:t>Welcome to Joe’s Widget Store.</a:t>
            </a:r>
            <a:endParaRPr lang="en-US" b="1" dirty="0">
              <a:latin typeface="Open Sans Light" panose="020B03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840468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Open Sans Light" panose="020B0306030504020204" pitchFamily="34" charset="0"/>
              </a:rPr>
              <a:t>About You</a:t>
            </a:r>
            <a:endParaRPr lang="en-US" sz="1400" dirty="0">
              <a:latin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356991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First Name: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2371836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Last Name: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3124200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Email Address: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3769" y="3901961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Select a Password: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4648200"/>
            <a:ext cx="381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Would you like to subscribe to our newsletter?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44599" y="2618601"/>
            <a:ext cx="3124200" cy="3200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942907" y="2618601"/>
            <a:ext cx="3124200" cy="3200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44599" y="3385810"/>
            <a:ext cx="3124200" cy="3200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4599" y="4143436"/>
            <a:ext cx="3124200" cy="3200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941134" y="4143436"/>
            <a:ext cx="3124200" cy="3200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1998" y="4909810"/>
            <a:ext cx="419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Yes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3398" y="4917876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473498" y="4910523"/>
            <a:ext cx="647700" cy="261610"/>
            <a:chOff x="3505200" y="5073103"/>
            <a:chExt cx="647700" cy="261610"/>
          </a:xfrm>
        </p:grpSpPr>
        <p:sp>
          <p:nvSpPr>
            <p:cNvPr id="23" name="TextBox 22"/>
            <p:cNvSpPr txBox="1"/>
            <p:nvPr/>
          </p:nvSpPr>
          <p:spPr>
            <a:xfrm>
              <a:off x="3733800" y="5073103"/>
              <a:ext cx="4191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Open Sans Light" panose="020B0306030504020204" pitchFamily="34" charset="0"/>
                </a:rPr>
                <a:t>No</a:t>
              </a:r>
              <a:endParaRPr lang="en-US" sz="1100" dirty="0">
                <a:latin typeface="Open Sans Light" panose="020B030603050402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505200" y="508262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730548" y="4975026"/>
            <a:ext cx="114300" cy="114300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69854" y="5410200"/>
            <a:ext cx="1181100" cy="3810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en Sans Light" panose="020B0306030504020204" pitchFamily="34" charset="0"/>
              </a:rPr>
              <a:t>Sign Up</a:t>
            </a:r>
            <a:endParaRPr lang="en-US" sz="1400" dirty="0">
              <a:latin typeface="Open Sans Light" panose="020B03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41011" y="5469895"/>
            <a:ext cx="7052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 smtClean="0">
                <a:latin typeface="Open Sans Light" panose="020B0306030504020204" pitchFamily="34" charset="0"/>
              </a:rPr>
              <a:t>Cancel</a:t>
            </a:r>
            <a:endParaRPr lang="en-US" sz="1100" u="sng" dirty="0">
              <a:latin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1816" y="3894978"/>
            <a:ext cx="24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Open Sans Light" panose="020B0306030504020204" pitchFamily="34" charset="0"/>
              </a:rPr>
              <a:t>*</a:t>
            </a:r>
            <a:endParaRPr lang="en-US" sz="1600" dirty="0">
              <a:solidFill>
                <a:srgbClr val="FF0000"/>
              </a:solidFill>
              <a:latin typeface="Open Sans Light" panose="020B03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1816" y="3117627"/>
            <a:ext cx="24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Open Sans Light" panose="020B0306030504020204" pitchFamily="34" charset="0"/>
              </a:rPr>
              <a:t>*</a:t>
            </a:r>
            <a:endParaRPr lang="en-US" sz="1600" dirty="0">
              <a:solidFill>
                <a:srgbClr val="FF0000"/>
              </a:solidFill>
              <a:latin typeface="Open Sans Light" panose="020B03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49992" y="3895388"/>
            <a:ext cx="24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Open Sans Light" panose="020B0306030504020204" pitchFamily="34" charset="0"/>
              </a:rPr>
              <a:t>*</a:t>
            </a:r>
            <a:endParaRPr lang="en-US" sz="1600" dirty="0">
              <a:solidFill>
                <a:srgbClr val="FF0000"/>
              </a:solidFill>
              <a:latin typeface="Open Sans Light" panose="020B03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11262" y="3886200"/>
            <a:ext cx="22895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Confirm your Password: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448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Layout, Order, and Arrangement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41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664732"/>
            <a:ext cx="8305800" cy="47360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19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Open Sans Light" panose="020B0306030504020204" pitchFamily="34" charset="0"/>
              </a:rPr>
              <a:t>Welcome to Joe’s Widget Store.</a:t>
            </a:r>
            <a:endParaRPr lang="en-US" b="1" dirty="0">
              <a:latin typeface="Open Sans Light" panose="020B03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840468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Open Sans Light" panose="020B0306030504020204" pitchFamily="34" charset="0"/>
              </a:rPr>
              <a:t>About You</a:t>
            </a:r>
            <a:endParaRPr lang="en-US" sz="1400" dirty="0">
              <a:latin typeface="Open Sans Light" panose="020B0306030504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96990" y="2303826"/>
            <a:ext cx="3124200" cy="3200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96990" y="2727960"/>
            <a:ext cx="3124200" cy="3200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96990" y="3156099"/>
            <a:ext cx="3124200" cy="3200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96990" y="3677797"/>
            <a:ext cx="3124200" cy="3200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96990" y="4111962"/>
            <a:ext cx="3124200" cy="3200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14711" y="5410200"/>
            <a:ext cx="1181100" cy="3810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Open Sans Light" panose="020B0306030504020204" pitchFamily="34" charset="0"/>
              </a:rPr>
              <a:t>Sign Up</a:t>
            </a:r>
            <a:endParaRPr lang="en-US" sz="1400" dirty="0">
              <a:latin typeface="Open Sans Light" panose="020B03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85868" y="5469895"/>
            <a:ext cx="7052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 smtClean="0">
                <a:latin typeface="Open Sans Light" panose="020B0306030504020204" pitchFamily="34" charset="0"/>
              </a:rPr>
              <a:t>Cancel</a:t>
            </a:r>
            <a:endParaRPr lang="en-US" sz="1100" u="sng" dirty="0">
              <a:latin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8130" y="3719350"/>
            <a:ext cx="24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Open Sans Light" panose="020B0306030504020204" pitchFamily="34" charset="0"/>
              </a:rPr>
              <a:t>*</a:t>
            </a:r>
            <a:endParaRPr lang="en-US" sz="1600" dirty="0">
              <a:solidFill>
                <a:srgbClr val="FF0000"/>
              </a:solidFill>
              <a:latin typeface="Open Sans Light" panose="020B03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3456" y="3197046"/>
            <a:ext cx="24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Open Sans Light" panose="020B0306030504020204" pitchFamily="34" charset="0"/>
              </a:rPr>
              <a:t>*</a:t>
            </a:r>
            <a:endParaRPr lang="en-US" sz="1600" dirty="0">
              <a:solidFill>
                <a:srgbClr val="FF0000"/>
              </a:solidFill>
              <a:latin typeface="Open Sans Light" panose="020B03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3456" y="4157246"/>
            <a:ext cx="24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Open Sans Light" panose="020B0306030504020204" pitchFamily="34" charset="0"/>
              </a:rPr>
              <a:t>*</a:t>
            </a:r>
            <a:endParaRPr lang="en-US" sz="1600" dirty="0">
              <a:solidFill>
                <a:srgbClr val="FF0000"/>
              </a:solidFill>
              <a:latin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8889" y="2356991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</a:rPr>
              <a:t>First Name:</a:t>
            </a:r>
            <a:endParaRPr lang="en-US" sz="1100" i="1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8889" y="2769513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</a:rPr>
              <a:t>Last Name:</a:t>
            </a:r>
            <a:endParaRPr lang="en-US" sz="1100" i="1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889" y="3206558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</a:rPr>
              <a:t>Email Address:</a:t>
            </a:r>
            <a:endParaRPr lang="en-US" sz="1100" i="1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8889" y="3719350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</a:rPr>
              <a:t>Select a Password:</a:t>
            </a:r>
            <a:endParaRPr lang="en-US" sz="1100" i="1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8889" y="4150895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</a:rPr>
              <a:t>Confirm your Password:</a:t>
            </a:r>
            <a:endParaRPr lang="en-US" sz="1100" i="1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0" y="4648200"/>
            <a:ext cx="381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Would you like to subscribe to our newsletter?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54398" y="4909810"/>
            <a:ext cx="419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Yes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825798" y="4917876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625898" y="4910523"/>
            <a:ext cx="647700" cy="261610"/>
            <a:chOff x="3505200" y="5073103"/>
            <a:chExt cx="647700" cy="261610"/>
          </a:xfrm>
        </p:grpSpPr>
        <p:sp>
          <p:nvSpPr>
            <p:cNvPr id="37" name="TextBox 36"/>
            <p:cNvSpPr txBox="1"/>
            <p:nvPr/>
          </p:nvSpPr>
          <p:spPr>
            <a:xfrm>
              <a:off x="3733800" y="5073103"/>
              <a:ext cx="4191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Open Sans Light" panose="020B0306030504020204" pitchFamily="34" charset="0"/>
                </a:rPr>
                <a:t>No</a:t>
              </a:r>
              <a:endParaRPr lang="en-US" sz="1100" dirty="0">
                <a:latin typeface="Open Sans Light" panose="020B0306030504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505200" y="508262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39" name="Oval 38"/>
          <p:cNvSpPr/>
          <p:nvPr/>
        </p:nvSpPr>
        <p:spPr>
          <a:xfrm>
            <a:off x="882948" y="4975026"/>
            <a:ext cx="114300" cy="114300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453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57200" y="1676400"/>
            <a:ext cx="8305800" cy="427316"/>
          </a:xfrm>
          <a:prstGeom prst="rect">
            <a:avLst/>
          </a:pr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" y="5062868"/>
            <a:ext cx="8305800" cy="728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0" y="3843669"/>
            <a:ext cx="8305800" cy="110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Padding, Margin, Background Colors, Section Breaks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42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2224444"/>
            <a:ext cx="8305800" cy="150935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19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Open Sans Light" panose="020B0306030504020204" pitchFamily="34" charset="0"/>
              </a:rPr>
              <a:t>Welcome to Joe’s Widget Store.</a:t>
            </a:r>
            <a:endParaRPr lang="en-US" b="1" dirty="0">
              <a:latin typeface="Open Sans Light" panose="020B03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7526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Open Sans Light" panose="020B0306030504020204" pitchFamily="34" charset="0"/>
              </a:rPr>
              <a:t>About You</a:t>
            </a:r>
            <a:endParaRPr lang="en-US" sz="1400" dirty="0">
              <a:latin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433191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First Name: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845713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Last Name: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282758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Email Address: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064913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Select a Password: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4485825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Confirm your Password: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5207913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Would you like to subscribe to our newsletter?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14600" y="2380026"/>
            <a:ext cx="3124200" cy="3200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14600" y="2804160"/>
            <a:ext cx="3124200" cy="3200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14600" y="3232299"/>
            <a:ext cx="3124200" cy="3200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14600" y="4023360"/>
            <a:ext cx="3124200" cy="3200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14600" y="4457525"/>
            <a:ext cx="3124200" cy="3200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200" y="5300990"/>
            <a:ext cx="419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Yes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514600" y="5309056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314700" y="5301703"/>
            <a:ext cx="647700" cy="261610"/>
            <a:chOff x="3505200" y="5073103"/>
            <a:chExt cx="647700" cy="261610"/>
          </a:xfrm>
        </p:grpSpPr>
        <p:sp>
          <p:nvSpPr>
            <p:cNvPr id="23" name="TextBox 22"/>
            <p:cNvSpPr txBox="1"/>
            <p:nvPr/>
          </p:nvSpPr>
          <p:spPr>
            <a:xfrm>
              <a:off x="3733800" y="5073103"/>
              <a:ext cx="4191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Open Sans Light" panose="020B0306030504020204" pitchFamily="34" charset="0"/>
                </a:rPr>
                <a:t>No</a:t>
              </a:r>
              <a:endParaRPr lang="en-US" sz="1100" dirty="0">
                <a:latin typeface="Open Sans Light" panose="020B0306030504020204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505200" y="508262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25" name="Oval 24"/>
          <p:cNvSpPr/>
          <p:nvPr/>
        </p:nvSpPr>
        <p:spPr>
          <a:xfrm>
            <a:off x="2571750" y="5366206"/>
            <a:ext cx="114300" cy="114300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571750" y="5943600"/>
            <a:ext cx="1181100" cy="381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</a:rPr>
              <a:t>Sign Up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42907" y="6003295"/>
            <a:ext cx="7052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 smtClean="0">
                <a:latin typeface="Open Sans Light" panose="020B0306030504020204" pitchFamily="34" charset="0"/>
              </a:rPr>
              <a:t>Cancel</a:t>
            </a:r>
            <a:endParaRPr lang="en-US" sz="1100" u="sng" dirty="0">
              <a:latin typeface="Open Sans Light" panose="020B03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25740" y="4064913"/>
            <a:ext cx="24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Open Sans Light" panose="020B0306030504020204" pitchFamily="34" charset="0"/>
              </a:rPr>
              <a:t>*</a:t>
            </a:r>
            <a:endParaRPr lang="en-US" sz="1600" dirty="0">
              <a:solidFill>
                <a:srgbClr val="FF0000"/>
              </a:solidFill>
              <a:latin typeface="Open Sans Light" panose="020B03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31066" y="3273246"/>
            <a:ext cx="24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Open Sans Light" panose="020B0306030504020204" pitchFamily="34" charset="0"/>
              </a:rPr>
              <a:t>*</a:t>
            </a:r>
            <a:endParaRPr lang="en-US" sz="1600" dirty="0">
              <a:solidFill>
                <a:srgbClr val="FF0000"/>
              </a:solidFill>
              <a:latin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31066" y="4502809"/>
            <a:ext cx="24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Open Sans Light" panose="020B0306030504020204" pitchFamily="34" charset="0"/>
              </a:rPr>
              <a:t>*</a:t>
            </a:r>
            <a:endParaRPr lang="en-US" sz="1600" dirty="0">
              <a:solidFill>
                <a:srgbClr val="FF0000"/>
              </a:solidFill>
              <a:latin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99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57200" y="1676400"/>
            <a:ext cx="8305800" cy="427316"/>
          </a:xfrm>
          <a:prstGeom prst="rect">
            <a:avLst/>
          </a:pr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" y="5062868"/>
            <a:ext cx="8305800" cy="728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0" y="3843669"/>
            <a:ext cx="8305800" cy="110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Helper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43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2224444"/>
            <a:ext cx="8305800" cy="150935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19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Open Sans Light" panose="020B0306030504020204" pitchFamily="34" charset="0"/>
              </a:rPr>
              <a:t>Welcome to Joe’s Widget Store.</a:t>
            </a:r>
            <a:endParaRPr lang="en-US" b="1" dirty="0">
              <a:latin typeface="Open Sans Light" panose="020B03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7526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Open Sans Light" panose="020B0306030504020204" pitchFamily="34" charset="0"/>
              </a:rPr>
              <a:t>About You</a:t>
            </a:r>
            <a:endParaRPr lang="en-US" sz="1400" dirty="0">
              <a:latin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433191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First Name: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845713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Last Name: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282758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Email Address: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064913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Select a Password: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4485825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Confirm your Password: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5207913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Would you like to subscribe to our newsletter?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14600" y="2380026"/>
            <a:ext cx="3124200" cy="3200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14600" y="2804160"/>
            <a:ext cx="3124200" cy="3200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14600" y="3232299"/>
            <a:ext cx="3124200" cy="3200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14600" y="4023360"/>
            <a:ext cx="3124200" cy="3200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14600" y="4457525"/>
            <a:ext cx="3124200" cy="3200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200" y="5300990"/>
            <a:ext cx="419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Yes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514600" y="5309056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314700" y="5301703"/>
            <a:ext cx="647700" cy="261610"/>
            <a:chOff x="3505200" y="5073103"/>
            <a:chExt cx="647700" cy="261610"/>
          </a:xfrm>
        </p:grpSpPr>
        <p:sp>
          <p:nvSpPr>
            <p:cNvPr id="23" name="TextBox 22"/>
            <p:cNvSpPr txBox="1"/>
            <p:nvPr/>
          </p:nvSpPr>
          <p:spPr>
            <a:xfrm>
              <a:off x="3733800" y="5073103"/>
              <a:ext cx="4191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Open Sans Light" panose="020B0306030504020204" pitchFamily="34" charset="0"/>
                </a:rPr>
                <a:t>No</a:t>
              </a:r>
              <a:endParaRPr lang="en-US" sz="1100" dirty="0">
                <a:latin typeface="Open Sans Light" panose="020B0306030504020204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505200" y="508262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25" name="Oval 24"/>
          <p:cNvSpPr/>
          <p:nvPr/>
        </p:nvSpPr>
        <p:spPr>
          <a:xfrm>
            <a:off x="2571750" y="5366206"/>
            <a:ext cx="114300" cy="114300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571750" y="5943600"/>
            <a:ext cx="1181100" cy="381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</a:rPr>
              <a:t>Sign Up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42907" y="6003295"/>
            <a:ext cx="7052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 smtClean="0">
                <a:latin typeface="Open Sans Light" panose="020B0306030504020204" pitchFamily="34" charset="0"/>
              </a:rPr>
              <a:t>Cancel</a:t>
            </a:r>
            <a:endParaRPr lang="en-US" sz="1100" u="sng" dirty="0">
              <a:latin typeface="Open Sans Light" panose="020B03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25740" y="4064913"/>
            <a:ext cx="24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Open Sans Light" panose="020B0306030504020204" pitchFamily="34" charset="0"/>
              </a:rPr>
              <a:t>*</a:t>
            </a:r>
            <a:endParaRPr lang="en-US" sz="1600" dirty="0">
              <a:solidFill>
                <a:srgbClr val="FF0000"/>
              </a:solidFill>
              <a:latin typeface="Open Sans Light" panose="020B03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31066" y="3273246"/>
            <a:ext cx="24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Open Sans Light" panose="020B0306030504020204" pitchFamily="34" charset="0"/>
              </a:rPr>
              <a:t>*</a:t>
            </a:r>
            <a:endParaRPr lang="en-US" sz="1600" dirty="0">
              <a:solidFill>
                <a:srgbClr val="FF0000"/>
              </a:solidFill>
              <a:latin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31066" y="4502809"/>
            <a:ext cx="24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Open Sans Light" panose="020B0306030504020204" pitchFamily="34" charset="0"/>
              </a:rPr>
              <a:t>*</a:t>
            </a:r>
            <a:endParaRPr lang="en-US" sz="1600" dirty="0">
              <a:solidFill>
                <a:srgbClr val="FF0000"/>
              </a:solidFill>
              <a:latin typeface="Open Sans Light" panose="020B03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67400" y="4030180"/>
            <a:ext cx="1676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</a:rPr>
              <a:t>Select a password that is 8-12 characters long, and that you’ll remember. </a:t>
            </a:r>
            <a:endParaRPr lang="en-US" sz="900" i="1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67400" y="5257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</a:rPr>
              <a:t>We won’t send email more than once a month, we promise!</a:t>
            </a:r>
            <a:endParaRPr lang="en-US" sz="900" i="1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757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/ Confirmation Messages &amp; Validation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44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8305800" cy="427316"/>
          </a:xfrm>
          <a:prstGeom prst="rect">
            <a:avLst/>
          </a:pr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682811"/>
            <a:ext cx="8305800" cy="728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463612"/>
            <a:ext cx="8305800" cy="110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844387"/>
            <a:ext cx="8305800" cy="150935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219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Open Sans Light" panose="020B0306030504020204" pitchFamily="34" charset="0"/>
              </a:rPr>
              <a:t>Welcome to Joe’s Widget Store.</a:t>
            </a:r>
            <a:endParaRPr lang="en-US" b="1" dirty="0">
              <a:latin typeface="Open Sans Light" panose="020B03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7526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Open Sans Light" panose="020B0306030504020204" pitchFamily="34" charset="0"/>
              </a:rPr>
              <a:t>About You</a:t>
            </a:r>
            <a:endParaRPr lang="en-US" sz="1400" dirty="0">
              <a:latin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053134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First Name: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3465656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Last Name: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3902701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Email Address: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4684856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Select a Password: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5105768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Confirm your Password: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5827856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Would you like to subscribe to our newsletter?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14600" y="2999969"/>
            <a:ext cx="3124200" cy="3200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14600" y="3424103"/>
            <a:ext cx="3124200" cy="3200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14600" y="3852242"/>
            <a:ext cx="3124200" cy="3200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514600" y="4643303"/>
            <a:ext cx="3124200" cy="3200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14600" y="5077468"/>
            <a:ext cx="3124200" cy="32004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43200" y="5920933"/>
            <a:ext cx="419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Open Sans Light" panose="020B0306030504020204" pitchFamily="34" charset="0"/>
              </a:rPr>
              <a:t>Yes</a:t>
            </a:r>
            <a:endParaRPr lang="en-US" sz="1100" dirty="0">
              <a:latin typeface="Open Sans Light" panose="020B0306030504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514600" y="5928999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314700" y="5921646"/>
            <a:ext cx="647700" cy="261610"/>
            <a:chOff x="3505200" y="5073103"/>
            <a:chExt cx="647700" cy="261610"/>
          </a:xfrm>
        </p:grpSpPr>
        <p:sp>
          <p:nvSpPr>
            <p:cNvPr id="26" name="TextBox 25"/>
            <p:cNvSpPr txBox="1"/>
            <p:nvPr/>
          </p:nvSpPr>
          <p:spPr>
            <a:xfrm>
              <a:off x="3733800" y="5073103"/>
              <a:ext cx="4191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Open Sans Light" panose="020B0306030504020204" pitchFamily="34" charset="0"/>
                </a:rPr>
                <a:t>No</a:t>
              </a:r>
              <a:endParaRPr lang="en-US" sz="1100" dirty="0">
                <a:latin typeface="Open Sans Light" panose="020B0306030504020204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505200" y="5082629"/>
              <a:ext cx="228600" cy="2286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2571750" y="5986149"/>
            <a:ext cx="114300" cy="114300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71750" y="6563543"/>
            <a:ext cx="1181100" cy="381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</a:rPr>
              <a:t>Sign Up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42907" y="6623238"/>
            <a:ext cx="7052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 smtClean="0">
                <a:latin typeface="Open Sans Light" panose="020B0306030504020204" pitchFamily="34" charset="0"/>
              </a:rPr>
              <a:t>Cancel</a:t>
            </a:r>
            <a:endParaRPr lang="en-US" sz="1100" u="sng" dirty="0">
              <a:latin typeface="Open Sans Light" panose="020B03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25740" y="4684856"/>
            <a:ext cx="24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Open Sans Light" panose="020B0306030504020204" pitchFamily="34" charset="0"/>
              </a:rPr>
              <a:t>*</a:t>
            </a:r>
            <a:endParaRPr lang="en-US" sz="1600" dirty="0">
              <a:solidFill>
                <a:srgbClr val="FF0000"/>
              </a:solidFill>
              <a:latin typeface="Open Sans Light" panose="020B03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31066" y="3893189"/>
            <a:ext cx="24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Open Sans Light" panose="020B0306030504020204" pitchFamily="34" charset="0"/>
              </a:rPr>
              <a:t>*</a:t>
            </a:r>
            <a:endParaRPr lang="en-US" sz="1600" dirty="0">
              <a:solidFill>
                <a:srgbClr val="FF0000"/>
              </a:solidFill>
              <a:latin typeface="Open Sans Light" panose="020B03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31066" y="5122752"/>
            <a:ext cx="24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Open Sans Light" panose="020B0306030504020204" pitchFamily="34" charset="0"/>
              </a:rPr>
              <a:t>*</a:t>
            </a:r>
            <a:endParaRPr lang="en-US" sz="1600" dirty="0">
              <a:solidFill>
                <a:srgbClr val="FF0000"/>
              </a:solidFill>
              <a:latin typeface="Open Sans Light" panose="020B03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67400" y="4650123"/>
            <a:ext cx="1676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</a:rPr>
              <a:t>Select a password that is 8-12 characters long, and that you’ll remember. </a:t>
            </a:r>
            <a:endParaRPr lang="en-US" sz="900" i="1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67400" y="587774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</a:rPr>
              <a:t>We won’t send email more than once a month, we promise!</a:t>
            </a:r>
            <a:endParaRPr lang="en-US" sz="900" i="1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7200" y="2163484"/>
            <a:ext cx="8305800" cy="4273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9600" y="2240491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</a:rPr>
              <a:t>Email Address is required; please enter a valid email address.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90800" y="3048000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Open Sans Light" panose="020B0306030504020204" pitchFamily="34" charset="0"/>
              </a:rPr>
              <a:t>Jon</a:t>
            </a:r>
            <a:endParaRPr lang="en-US" sz="1100" b="1" dirty="0">
              <a:latin typeface="Open Sans Light" panose="020B03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90800" y="3472190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Open Sans Light" panose="020B0306030504020204" pitchFamily="34" charset="0"/>
              </a:rPr>
              <a:t>Kolko</a:t>
            </a:r>
            <a:endParaRPr lang="en-US" sz="1100" b="1" dirty="0">
              <a:latin typeface="Open Sans Light" panose="020B03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90800" y="4691390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Open Sans Light" panose="020B0306030504020204" pitchFamily="34" charset="0"/>
              </a:rPr>
              <a:t>***********</a:t>
            </a:r>
            <a:endParaRPr lang="en-US" sz="1100" b="1" dirty="0">
              <a:latin typeface="Open Sans Light" panose="020B0306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90800" y="5127324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Open Sans Light" panose="020B0306030504020204" pitchFamily="34" charset="0"/>
              </a:rPr>
              <a:t>***********</a:t>
            </a:r>
            <a:endParaRPr lang="en-US" sz="1100" b="1" dirty="0">
              <a:latin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737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Further Reading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45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Best Practices for Form Design</a:t>
            </a:r>
            <a:br>
              <a:rPr lang="en-US" dirty="0" smtClean="0"/>
            </a:b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static.lukew.com/webforms_lukew.pdf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005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turn on the light?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5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800600" y="1955800"/>
            <a:ext cx="0" cy="452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7200" y="1981200"/>
            <a:ext cx="0" cy="368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0" y="59391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Open Sans Light" panose="020B0306030504020204" pitchFamily="34" charset="0"/>
              </a:rPr>
              <a:t>Interface: filament to bulb receptor </a:t>
            </a:r>
            <a:endParaRPr lang="en-US" sz="1200" dirty="0">
              <a:latin typeface="Open Sans Light" panose="020B03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5156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Open Sans Light" panose="020B0306030504020204" pitchFamily="34" charset="0"/>
              </a:rPr>
              <a:t>Interface: Wire to outlet in wall</a:t>
            </a:r>
            <a:endParaRPr lang="en-US" sz="1200" dirty="0">
              <a:latin typeface="Open Sans Light" panose="020B0306030504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733800" y="1981200"/>
            <a:ext cx="0" cy="289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1200" y="44913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Open Sans Light" panose="020B0306030504020204" pitchFamily="34" charset="0"/>
              </a:rPr>
              <a:t>Interface: </a:t>
            </a:r>
            <a:br>
              <a:rPr lang="en-US" sz="1200" dirty="0" smtClean="0">
                <a:latin typeface="Open Sans Light" panose="020B0306030504020204" pitchFamily="34" charset="0"/>
              </a:rPr>
            </a:br>
            <a:r>
              <a:rPr lang="en-US" sz="1200" dirty="0" err="1" smtClean="0">
                <a:latin typeface="Open Sans Light" panose="020B0306030504020204" pitchFamily="34" charset="0"/>
              </a:rPr>
              <a:t>Lightswitch</a:t>
            </a:r>
            <a:endParaRPr lang="en-US" sz="1200" dirty="0">
              <a:latin typeface="Open Sans Light" panose="020B0306030504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200400" y="1981200"/>
            <a:ext cx="0" cy="2364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7800" y="3962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Open Sans Light" panose="020B0306030504020204" pitchFamily="34" charset="0"/>
              </a:rPr>
              <a:t>Interface: Circuit Breaker Box</a:t>
            </a:r>
            <a:endParaRPr lang="en-US" sz="1200" dirty="0">
              <a:latin typeface="Open Sans Light" panose="020B0306030504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667000" y="1981200"/>
            <a:ext cx="0" cy="1752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14400" y="32811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Open Sans Light" panose="020B0306030504020204" pitchFamily="34" charset="0"/>
              </a:rPr>
              <a:t>Interface: Wiring on Telephone Pole</a:t>
            </a:r>
            <a:endParaRPr lang="en-US" sz="1200" dirty="0">
              <a:latin typeface="Open Sans Light" panose="020B0306030504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133600" y="1981200"/>
            <a:ext cx="0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1000" y="277100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Open Sans Light" panose="020B0306030504020204" pitchFamily="34" charset="0"/>
              </a:rPr>
              <a:t>Interface: Transformer</a:t>
            </a:r>
            <a:endParaRPr lang="en-US" sz="1200" dirty="0">
              <a:latin typeface="Open Sans Light" panose="020B0306030504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600200" y="19812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-152400" y="22860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Open Sans Light" panose="020B0306030504020204" pitchFamily="34" charset="0"/>
              </a:rPr>
              <a:t>...</a:t>
            </a:r>
            <a:endParaRPr lang="en-US" sz="1200" dirty="0">
              <a:latin typeface="Open Sans Light" panose="020B0306030504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1000" y="1828465"/>
            <a:ext cx="4648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1000" y="128647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Increased level of abstraction between human and technology</a:t>
            </a:r>
            <a:endParaRPr lang="en-US" sz="1200" b="1" dirty="0">
              <a:solidFill>
                <a:srgbClr val="5FB5CD"/>
              </a:solidFill>
              <a:latin typeface="Open Sans Light" panose="020B03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1800" y="1290935"/>
            <a:ext cx="1219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Increased convenience</a:t>
            </a:r>
            <a:endParaRPr lang="en-US" sz="1200" b="1" dirty="0">
              <a:solidFill>
                <a:srgbClr val="5FB5CD"/>
              </a:solidFill>
              <a:latin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32729" y="12909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Increased role of design</a:t>
            </a:r>
            <a:endParaRPr lang="en-US" sz="1200" b="1" dirty="0">
              <a:solidFill>
                <a:srgbClr val="5FB5CD"/>
              </a:solidFill>
              <a:latin typeface="Open Sans Light" panose="020B0306030504020204" pitchFamily="34" charset="0"/>
            </a:endParaRPr>
          </a:p>
        </p:txBody>
      </p:sp>
      <p:pic>
        <p:nvPicPr>
          <p:cNvPr id="29" name="Picture 2" descr="https://fritzfryer.co.uk/c/products/lg/Antique_Oxydised_Copper_Lam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80850"/>
            <a:ext cx="32004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7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turn on the light?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6</a:t>
            </a:fld>
            <a:endParaRPr lang="en-US"/>
          </a:p>
        </p:txBody>
      </p:sp>
      <p:pic>
        <p:nvPicPr>
          <p:cNvPr id="29" name="Picture 4" descr="lightswitch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936848"/>
            <a:ext cx="66675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066800" y="4156048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Open Sans Light" panose="020B0306030504020204" pitchFamily="34" charset="0"/>
              </a:rPr>
              <a:t>A control</a:t>
            </a:r>
            <a:endParaRPr lang="en-US" sz="1200" dirty="0">
              <a:latin typeface="Open Sans Light" panose="020B0306030504020204" pitchFamily="34" charset="0"/>
            </a:endParaRPr>
          </a:p>
        </p:txBody>
      </p:sp>
      <p:pic>
        <p:nvPicPr>
          <p:cNvPr id="7" name="Picture 2" descr="https://fritzfryer.co.uk/c/products/lg/Antique_Oxydised_Copper_Lam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80850"/>
            <a:ext cx="32004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71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fritzfryer.co.uk/c/products/lg/Antique_Oxydised_Copper_Lam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80850"/>
            <a:ext cx="32004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>
            <a:off x="1905000" y="3505200"/>
            <a:ext cx="914400" cy="0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953000" y="3505200"/>
            <a:ext cx="914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turn on the light?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7</a:t>
            </a:fld>
            <a:endParaRPr lang="en-US"/>
          </a:p>
        </p:txBody>
      </p:sp>
      <p:pic>
        <p:nvPicPr>
          <p:cNvPr id="29" name="Picture 4" descr="lightswitch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936848"/>
            <a:ext cx="66675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066800" y="4156048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Open Sans Light" panose="020B0306030504020204" pitchFamily="34" charset="0"/>
              </a:rPr>
              <a:t>A control</a:t>
            </a:r>
            <a:endParaRPr lang="en-US" sz="1200" dirty="0">
              <a:latin typeface="Open Sans Light" panose="020B0306030504020204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667000" y="3144824"/>
            <a:ext cx="304800" cy="720752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800600" y="3138554"/>
            <a:ext cx="304800" cy="720752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00400" y="334026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A complex system</a:t>
            </a:r>
            <a:endParaRPr lang="en-US" sz="1200" b="1" dirty="0">
              <a:solidFill>
                <a:srgbClr val="5FB5CD"/>
              </a:solidFill>
              <a:latin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40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</a:t>
            </a:r>
            <a:r>
              <a:rPr lang="en-US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know how </a:t>
            </a:r>
            <a:r>
              <a:rPr lang="en-US" dirty="0" smtClean="0"/>
              <a:t>to turn on the light?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8</a:t>
            </a:fld>
            <a:endParaRPr lang="en-US"/>
          </a:p>
        </p:txBody>
      </p:sp>
      <p:pic>
        <p:nvPicPr>
          <p:cNvPr id="29" name="Picture 4" descr="lightswitch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936848"/>
            <a:ext cx="66675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066800" y="4156048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Open Sans Light" panose="020B0306030504020204" pitchFamily="34" charset="0"/>
              </a:rPr>
              <a:t>A control</a:t>
            </a:r>
            <a:endParaRPr lang="en-US" sz="1200" dirty="0">
              <a:latin typeface="Open Sans Light" panose="020B0306030504020204" pitchFamily="34" charset="0"/>
            </a:endParaRPr>
          </a:p>
        </p:txBody>
      </p:sp>
      <p:pic>
        <p:nvPicPr>
          <p:cNvPr id="7" name="Picture 2" descr="https://fritzfryer.co.uk/c/products/lg/Antique_Oxydised_Copper_Lam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80850"/>
            <a:ext cx="32004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50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s://fritzfryer.co.uk/c/products/lg/Antique_Oxydised_Copper_Lam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80850"/>
            <a:ext cx="32004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 flipV="1">
            <a:off x="1909482" y="3990201"/>
            <a:ext cx="0" cy="838200"/>
          </a:xfrm>
          <a:prstGeom prst="line">
            <a:avLst/>
          </a:prstGeom>
          <a:ln w="38100">
            <a:solidFill>
              <a:srgbClr val="5FB5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21541" y="3886200"/>
            <a:ext cx="4226859" cy="0"/>
          </a:xfrm>
          <a:prstGeom prst="line">
            <a:avLst/>
          </a:prstGeom>
          <a:ln w="38100">
            <a:solidFill>
              <a:srgbClr val="5FB5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35716" y="3186500"/>
            <a:ext cx="576543" cy="0"/>
          </a:xfrm>
          <a:prstGeom prst="line">
            <a:avLst/>
          </a:prstGeom>
          <a:ln w="38100">
            <a:solidFill>
              <a:srgbClr val="5FB5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81200" y="3595301"/>
            <a:ext cx="1102659" cy="0"/>
          </a:xfrm>
          <a:prstGeom prst="line">
            <a:avLst/>
          </a:prstGeom>
          <a:ln w="38100">
            <a:solidFill>
              <a:srgbClr val="5FB5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45341" y="3186500"/>
            <a:ext cx="1102659" cy="0"/>
          </a:xfrm>
          <a:prstGeom prst="line">
            <a:avLst/>
          </a:prstGeom>
          <a:ln w="38100">
            <a:solidFill>
              <a:srgbClr val="5FB5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905000" y="2362200"/>
            <a:ext cx="0" cy="838200"/>
          </a:xfrm>
          <a:prstGeom prst="line">
            <a:avLst/>
          </a:prstGeom>
          <a:ln w="38100">
            <a:solidFill>
              <a:srgbClr val="5FB5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9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02659" y="2009001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Perception</a:t>
            </a:r>
            <a:endParaRPr lang="en-US" sz="1200" b="1" dirty="0">
              <a:solidFill>
                <a:srgbClr val="5FB5CD"/>
              </a:solidFill>
              <a:latin typeface="Open Sans Light" panose="020B03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30480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Mapping</a:t>
            </a:r>
            <a:endParaRPr lang="en-US" sz="1200" b="1" dirty="0">
              <a:solidFill>
                <a:srgbClr val="5FB5CD"/>
              </a:solidFill>
              <a:latin typeface="Open Sans Light" panose="020B03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60059" y="3456801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Visibility</a:t>
            </a:r>
            <a:endParaRPr lang="en-US" sz="1200" b="1" dirty="0">
              <a:solidFill>
                <a:srgbClr val="5FB5CD"/>
              </a:solidFill>
              <a:latin typeface="Open Sans Light" panose="020B03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3558534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Proximity</a:t>
            </a:r>
            <a:endParaRPr lang="en-US" sz="1200" b="1" dirty="0">
              <a:solidFill>
                <a:srgbClr val="5FB5CD"/>
              </a:solidFill>
              <a:latin typeface="Open Sans Light" panose="020B0306030504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140198" y="3733800"/>
            <a:ext cx="576543" cy="0"/>
          </a:xfrm>
          <a:prstGeom prst="line">
            <a:avLst/>
          </a:prstGeom>
          <a:ln w="38100">
            <a:solidFill>
              <a:srgbClr val="5FB5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6541" y="3514182"/>
            <a:ext cx="986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Prior Experience</a:t>
            </a:r>
            <a:endParaRPr lang="en-US" sz="1200" b="1" dirty="0">
              <a:solidFill>
                <a:srgbClr val="5FB5CD"/>
              </a:solidFill>
              <a:latin typeface="Open Sans Light" panose="020B03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6541" y="3062354"/>
            <a:ext cx="986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Affordance</a:t>
            </a:r>
            <a:endParaRPr lang="en-US" sz="1200" b="1" dirty="0">
              <a:solidFill>
                <a:srgbClr val="5FB5CD"/>
              </a:solidFill>
              <a:latin typeface="Open Sans Light" panose="020B0306030504020204" pitchFamily="34" charset="0"/>
            </a:endParaRPr>
          </a:p>
        </p:txBody>
      </p:sp>
      <p:pic>
        <p:nvPicPr>
          <p:cNvPr id="29" name="Picture 4" descr="lightswitch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936848"/>
            <a:ext cx="66675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267200" y="3990201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Trial and Error</a:t>
            </a:r>
            <a:endParaRPr lang="en-US" sz="1200" b="1" dirty="0">
              <a:solidFill>
                <a:srgbClr val="5FB5CD"/>
              </a:solidFill>
              <a:latin typeface="Open Sans Light" panose="020B03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07141" y="48768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5FB5CD"/>
                </a:solidFill>
                <a:latin typeface="Open Sans Light" panose="020B0306030504020204" pitchFamily="34" charset="0"/>
              </a:rPr>
              <a:t>Feedback</a:t>
            </a:r>
            <a:endParaRPr lang="en-US" sz="1200" b="1" dirty="0">
              <a:solidFill>
                <a:srgbClr val="5FB5CD"/>
              </a:solidFill>
              <a:latin typeface="Open Sans Light" panose="020B0306030504020204" pitchFamily="34" charset="0"/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56032" y="304800"/>
            <a:ext cx="8659368" cy="990600"/>
          </a:xfrm>
        </p:spPr>
        <p:txBody>
          <a:bodyPr/>
          <a:lstStyle/>
          <a:p>
            <a:r>
              <a:rPr lang="en-US" dirty="0" smtClean="0"/>
              <a:t>How do you </a:t>
            </a:r>
            <a:r>
              <a:rPr lang="en-US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know how </a:t>
            </a:r>
            <a:r>
              <a:rPr lang="en-US" dirty="0" smtClean="0"/>
              <a:t>to turn on the light?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6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s">
  <a:themeElements>
    <a:clrScheme name="AC4D">
      <a:dk1>
        <a:sysClr val="windowText" lastClr="000000"/>
      </a:dk1>
      <a:lt1>
        <a:sysClr val="window" lastClr="FFFFFF"/>
      </a:lt1>
      <a:dk2>
        <a:srgbClr val="F6BB00"/>
      </a:dk2>
      <a:lt2>
        <a:srgbClr val="B0DAE6"/>
      </a:lt2>
      <a:accent1>
        <a:srgbClr val="5FB5CD"/>
      </a:accent1>
      <a:accent2>
        <a:srgbClr val="CA2A27"/>
      </a:accent2>
      <a:accent3>
        <a:srgbClr val="C4248F"/>
      </a:accent3>
      <a:accent4>
        <a:srgbClr val="676767"/>
      </a:accent4>
      <a:accent5>
        <a:srgbClr val="9BCB3C"/>
      </a:accent5>
      <a:accent6>
        <a:srgbClr val="D8D8D8"/>
      </a:accent6>
      <a:hlink>
        <a:srgbClr val="676767"/>
      </a:hlink>
      <a:folHlink>
        <a:srgbClr val="676767"/>
      </a:folHlink>
    </a:clrScheme>
    <a:fontScheme name="AC4D">
      <a:majorFont>
        <a:latin typeface="MetaOT-Bold"/>
        <a:ea typeface=""/>
        <a:cs typeface=""/>
      </a:majorFont>
      <a:minorFont>
        <a:latin typeface="MetaOT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10018</TotalTime>
  <Words>739</Words>
  <Application>Microsoft Office PowerPoint</Application>
  <PresentationFormat>On-screen Show (4:3)</PresentationFormat>
  <Paragraphs>248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MetaOT-Book</vt:lpstr>
      <vt:lpstr>MetaSerifOT-Book</vt:lpstr>
      <vt:lpstr>Open Sans Light</vt:lpstr>
      <vt:lpstr>Open Sans Semibold</vt:lpstr>
      <vt:lpstr>Verdana</vt:lpstr>
      <vt:lpstr>Layouts</vt:lpstr>
      <vt:lpstr>PowerPoint Presentation</vt:lpstr>
      <vt:lpstr>PowerPoint Presentation</vt:lpstr>
      <vt:lpstr>How do you turn on the light?</vt:lpstr>
      <vt:lpstr>How do you turn on the light?</vt:lpstr>
      <vt:lpstr>How do you turn on the light?</vt:lpstr>
      <vt:lpstr>How do you turn on the light?</vt:lpstr>
      <vt:lpstr>How do you turn on the light?</vt:lpstr>
      <vt:lpstr>How do you know how to turn on the light?</vt:lpstr>
      <vt:lpstr>How do you know how to turn on the light?</vt:lpstr>
      <vt:lpstr>Describe, using this new vocabulary:</vt:lpstr>
      <vt:lpstr>Describe, using this new vocabulary:</vt:lpstr>
      <vt:lpstr>Describe, using this new vocabulary:</vt:lpstr>
      <vt:lpstr>Describe, using this new vocabulary:</vt:lpstr>
      <vt:lpstr>How do you resize this picture?</vt:lpstr>
      <vt:lpstr>How do you resize this picture?</vt:lpstr>
      <vt:lpstr>How do you know how to resize the picture?</vt:lpstr>
      <vt:lpstr>PowerPoint Presentation</vt:lpstr>
      <vt:lpstr>PowerPoint Presentation</vt:lpstr>
      <vt:lpstr>Checkbox</vt:lpstr>
      <vt:lpstr>Input Box</vt:lpstr>
      <vt:lpstr>Radio Buttons</vt:lpstr>
      <vt:lpstr>Button</vt:lpstr>
      <vt:lpstr>Select Box (Combo Box)</vt:lpstr>
      <vt:lpstr>Scrollbar</vt:lpstr>
      <vt:lpstr>Dragable Panel</vt:lpstr>
      <vt:lpstr>Spinner</vt:lpstr>
      <vt:lpstr>Slider</vt:lpstr>
      <vt:lpstr>Selection Tree</vt:lpstr>
      <vt:lpstr>Add/Remove Panel</vt:lpstr>
      <vt:lpstr>Mobile Controls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Layout, Order, and Arrangement</vt:lpstr>
      <vt:lpstr>Layout, Order, and Arrangement</vt:lpstr>
      <vt:lpstr>Layout, Order, and Arrangement</vt:lpstr>
      <vt:lpstr>Padding, Margin, Background Colors, Section Breaks</vt:lpstr>
      <vt:lpstr>Helper Text</vt:lpstr>
      <vt:lpstr>Error / Confirmation Messages &amp; Validation</vt:lpstr>
      <vt:lpstr>Further Reading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Jon.Kolko</dc:creator>
  <cp:lastModifiedBy>Jon</cp:lastModifiedBy>
  <cp:revision>1175</cp:revision>
  <cp:lastPrinted>2012-02-01T12:34:56Z</cp:lastPrinted>
  <dcterms:created xsi:type="dcterms:W3CDTF">2010-11-26T21:24:12Z</dcterms:created>
  <dcterms:modified xsi:type="dcterms:W3CDTF">2015-11-13T00:54:44Z</dcterms:modified>
</cp:coreProperties>
</file>