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6.xml" ContentType="application/vnd.openxmlformats-officedocument.theme+xml"/>
  <Override PartName="/ppt/theme/themeOverride1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2" r:id="rId3"/>
    <p:sldMasterId id="2147483708" r:id="rId4"/>
    <p:sldMasterId id="2147483714" r:id="rId5"/>
  </p:sldMasterIdLst>
  <p:notesMasterIdLst>
    <p:notesMasterId r:id="rId31"/>
  </p:notesMasterIdLst>
  <p:sldIdLst>
    <p:sldId id="398" r:id="rId6"/>
    <p:sldId id="441" r:id="rId7"/>
    <p:sldId id="418" r:id="rId8"/>
    <p:sldId id="419" r:id="rId9"/>
    <p:sldId id="437" r:id="rId10"/>
    <p:sldId id="438" r:id="rId11"/>
    <p:sldId id="439" r:id="rId12"/>
    <p:sldId id="44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6" r:id="rId27"/>
    <p:sldId id="434" r:id="rId28"/>
    <p:sldId id="435" r:id="rId29"/>
    <p:sldId id="416" r:id="rId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athan Berkowit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5CD"/>
    <a:srgbClr val="F6BB00"/>
    <a:srgbClr val="B0DAE6"/>
    <a:srgbClr val="D3EBF1"/>
    <a:srgbClr val="000000"/>
    <a:srgbClr val="0070C0"/>
    <a:srgbClr val="93CDDD"/>
    <a:srgbClr val="BFE2EB"/>
    <a:srgbClr val="0D0D0D"/>
    <a:srgbClr val="3E7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59" autoAdjust="0"/>
    <p:restoredTop sz="98347" autoAdjust="0"/>
  </p:normalViewPr>
  <p:slideViewPr>
    <p:cSldViewPr>
      <p:cViewPr varScale="1">
        <p:scale>
          <a:sx n="71" d="100"/>
          <a:sy n="71" d="100"/>
        </p:scale>
        <p:origin x="-11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55" cy="480391"/>
          </a:xfrm>
          <a:prstGeom prst="rect">
            <a:avLst/>
          </a:prstGeom>
        </p:spPr>
        <p:txBody>
          <a:bodyPr vert="horz" lIns="95674" tIns="47837" rIns="95674" bIns="47837" rtlCol="0"/>
          <a:lstStyle>
            <a:lvl1pPr algn="l">
              <a:defRPr sz="1300">
                <a:latin typeface="MetaOT-Book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271" y="0"/>
            <a:ext cx="3170255" cy="480391"/>
          </a:xfrm>
          <a:prstGeom prst="rect">
            <a:avLst/>
          </a:prstGeom>
        </p:spPr>
        <p:txBody>
          <a:bodyPr vert="horz" lIns="95674" tIns="47837" rIns="95674" bIns="47837" rtlCol="0"/>
          <a:lstStyle>
            <a:lvl1pPr algn="r">
              <a:defRPr sz="1300">
                <a:latin typeface="MetaOT-Book" pitchFamily="50" charset="0"/>
              </a:defRPr>
            </a:lvl1pPr>
          </a:lstStyle>
          <a:p>
            <a:fld id="{F10A19CE-6EE8-4BDB-A44D-30E9E9E6DC99}" type="datetimeFigureOut">
              <a:rPr lang="en-US" smtClean="0"/>
              <a:pPr/>
              <a:t>10/3/2013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74" tIns="47837" rIns="95674" bIns="478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56" y="4561232"/>
            <a:ext cx="5851490" cy="4320209"/>
          </a:xfrm>
          <a:prstGeom prst="rect">
            <a:avLst/>
          </a:prstGeom>
        </p:spPr>
        <p:txBody>
          <a:bodyPr vert="horz" lIns="95674" tIns="47837" rIns="95674" bIns="4783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59"/>
            <a:ext cx="3170255" cy="480391"/>
          </a:xfrm>
          <a:prstGeom prst="rect">
            <a:avLst/>
          </a:prstGeom>
        </p:spPr>
        <p:txBody>
          <a:bodyPr vert="horz" lIns="95674" tIns="47837" rIns="95674" bIns="47837" rtlCol="0" anchor="b"/>
          <a:lstStyle>
            <a:lvl1pPr algn="l">
              <a:defRPr sz="1300">
                <a:latin typeface="MetaOT-Book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271" y="9119159"/>
            <a:ext cx="3170255" cy="480391"/>
          </a:xfrm>
          <a:prstGeom prst="rect">
            <a:avLst/>
          </a:prstGeom>
        </p:spPr>
        <p:txBody>
          <a:bodyPr vert="horz" lIns="95674" tIns="47837" rIns="95674" bIns="47837" rtlCol="0" anchor="b"/>
          <a:lstStyle>
            <a:lvl1pPr algn="r">
              <a:defRPr sz="1300">
                <a:latin typeface="MetaOT-Book" pitchFamily="50" charset="0"/>
              </a:defRPr>
            </a:lvl1pPr>
          </a:lstStyle>
          <a:p>
            <a:fld id="{F96A5088-7373-4757-B571-116800228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7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aOT-Book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aOT-Book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aOT-Book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aOT-Book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aOT-Book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FE0CD9-8B81-4CC7-88B8-B347AE47D328}" type="slidenum">
              <a:rPr lang="en-US">
                <a:solidFill>
                  <a:srgbClr val="FFFFFF"/>
                </a:solidFill>
              </a:rPr>
              <a:pPr/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167" tIns="48967" rIns="94167" bIns="48967" anchor="b"/>
          <a:lstStyle/>
          <a:p>
            <a:pPr algn="r" defTabSz="478368">
              <a:buClr>
                <a:srgbClr val="808080"/>
              </a:buClr>
              <a:buSzPct val="100000"/>
              <a:tabLst>
                <a:tab pos="0" algn="l"/>
                <a:tab pos="956737" algn="l"/>
                <a:tab pos="1913473" algn="l"/>
                <a:tab pos="2870210" algn="l"/>
                <a:tab pos="3826947" algn="l"/>
                <a:tab pos="4783684" algn="l"/>
                <a:tab pos="5740420" algn="l"/>
                <a:tab pos="6697157" algn="l"/>
                <a:tab pos="7653894" algn="l"/>
                <a:tab pos="8610630" algn="l"/>
                <a:tab pos="9567367" algn="l"/>
                <a:tab pos="10524104" algn="l"/>
              </a:tabLst>
            </a:pPr>
            <a:fld id="{13F5E148-07C6-4BDF-942F-7F33E2C38085}" type="slidenum">
              <a:rPr lang="en-US" sz="1300">
                <a:solidFill>
                  <a:srgbClr val="808080"/>
                </a:solidFill>
                <a:latin typeface="MetaOT-Book" pitchFamily="50" charset="0"/>
                <a:ea typeface="ＭＳ Ｐゴシック" pitchFamily="34" charset="-128"/>
              </a:rPr>
              <a:pPr algn="r" defTabSz="478368">
                <a:buClr>
                  <a:srgbClr val="808080"/>
                </a:buClr>
                <a:buSzPct val="100000"/>
                <a:tabLst>
                  <a:tab pos="0" algn="l"/>
                  <a:tab pos="956737" algn="l"/>
                  <a:tab pos="1913473" algn="l"/>
                  <a:tab pos="2870210" algn="l"/>
                  <a:tab pos="3826947" algn="l"/>
                  <a:tab pos="4783684" algn="l"/>
                  <a:tab pos="5740420" algn="l"/>
                  <a:tab pos="6697157" algn="l"/>
                  <a:tab pos="7653894" algn="l"/>
                  <a:tab pos="8610630" algn="l"/>
                  <a:tab pos="9567367" algn="l"/>
                  <a:tab pos="10524104" algn="l"/>
                </a:tabLst>
              </a:pPr>
              <a:t>3</a:t>
            </a:fld>
            <a:endParaRPr lang="en-US" sz="1300" dirty="0">
              <a:solidFill>
                <a:srgbClr val="808080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defTabSz="478368">
              <a:buClr>
                <a:srgbClr val="808080"/>
              </a:buClr>
              <a:buSzPct val="100000"/>
            </a:pPr>
            <a:endParaRPr lang="en-US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1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12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13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14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15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16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17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18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19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20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21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FE0CD9-8B81-4CC7-88B8-B347AE47D328}" type="slidenum">
              <a:rPr lang="en-US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167" tIns="48967" rIns="94167" bIns="48967" anchor="b"/>
          <a:lstStyle/>
          <a:p>
            <a:pPr algn="r" defTabSz="478368">
              <a:buClr>
                <a:srgbClr val="808080"/>
              </a:buClr>
              <a:buSzPct val="100000"/>
              <a:tabLst>
                <a:tab pos="0" algn="l"/>
                <a:tab pos="956737" algn="l"/>
                <a:tab pos="1913473" algn="l"/>
                <a:tab pos="2870210" algn="l"/>
                <a:tab pos="3826947" algn="l"/>
                <a:tab pos="4783684" algn="l"/>
                <a:tab pos="5740420" algn="l"/>
                <a:tab pos="6697157" algn="l"/>
                <a:tab pos="7653894" algn="l"/>
                <a:tab pos="8610630" algn="l"/>
                <a:tab pos="9567367" algn="l"/>
                <a:tab pos="10524104" algn="l"/>
              </a:tabLst>
            </a:pPr>
            <a:fld id="{13F5E148-07C6-4BDF-942F-7F33E2C38085}" type="slidenum">
              <a:rPr lang="en-US" sz="1300">
                <a:solidFill>
                  <a:srgbClr val="808080"/>
                </a:solidFill>
                <a:latin typeface="MetaOT-Book" pitchFamily="50" charset="0"/>
                <a:ea typeface="ＭＳ Ｐゴシック" pitchFamily="34" charset="-128"/>
              </a:rPr>
              <a:pPr algn="r" defTabSz="478368">
                <a:buClr>
                  <a:srgbClr val="808080"/>
                </a:buClr>
                <a:buSzPct val="100000"/>
                <a:tabLst>
                  <a:tab pos="0" algn="l"/>
                  <a:tab pos="956737" algn="l"/>
                  <a:tab pos="1913473" algn="l"/>
                  <a:tab pos="2870210" algn="l"/>
                  <a:tab pos="3826947" algn="l"/>
                  <a:tab pos="4783684" algn="l"/>
                  <a:tab pos="5740420" algn="l"/>
                  <a:tab pos="6697157" algn="l"/>
                  <a:tab pos="7653894" algn="l"/>
                  <a:tab pos="8610630" algn="l"/>
                  <a:tab pos="9567367" algn="l"/>
                  <a:tab pos="10524104" algn="l"/>
                </a:tabLst>
              </a:pPr>
              <a:t>4</a:t>
            </a:fld>
            <a:endParaRPr lang="en-US" sz="1300" dirty="0">
              <a:solidFill>
                <a:srgbClr val="808080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defTabSz="478368">
              <a:buClr>
                <a:srgbClr val="808080"/>
              </a:buClr>
              <a:buSzPct val="100000"/>
            </a:pPr>
            <a:endParaRPr lang="en-US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1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22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23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24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FE0CD9-8B81-4CC7-88B8-B347AE47D328}" type="slidenum">
              <a:rPr lang="en-US">
                <a:solidFill>
                  <a:srgbClr val="FFFFFF"/>
                </a:solidFill>
              </a:rPr>
              <a:pPr/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167" tIns="48967" rIns="94167" bIns="48967" anchor="b"/>
          <a:lstStyle/>
          <a:p>
            <a:pPr algn="r" defTabSz="478368">
              <a:buClr>
                <a:srgbClr val="808080"/>
              </a:buClr>
              <a:buSzPct val="100000"/>
              <a:tabLst>
                <a:tab pos="0" algn="l"/>
                <a:tab pos="956737" algn="l"/>
                <a:tab pos="1913473" algn="l"/>
                <a:tab pos="2870210" algn="l"/>
                <a:tab pos="3826947" algn="l"/>
                <a:tab pos="4783684" algn="l"/>
                <a:tab pos="5740420" algn="l"/>
                <a:tab pos="6697157" algn="l"/>
                <a:tab pos="7653894" algn="l"/>
                <a:tab pos="8610630" algn="l"/>
                <a:tab pos="9567367" algn="l"/>
                <a:tab pos="10524104" algn="l"/>
              </a:tabLst>
            </a:pPr>
            <a:fld id="{13F5E148-07C6-4BDF-942F-7F33E2C38085}" type="slidenum">
              <a:rPr lang="en-US" sz="1300">
                <a:solidFill>
                  <a:srgbClr val="808080"/>
                </a:solidFill>
                <a:latin typeface="MetaOT-Book" pitchFamily="50" charset="0"/>
                <a:ea typeface="ＭＳ Ｐゴシック" pitchFamily="34" charset="-128"/>
              </a:rPr>
              <a:pPr algn="r" defTabSz="478368">
                <a:buClr>
                  <a:srgbClr val="808080"/>
                </a:buClr>
                <a:buSzPct val="100000"/>
                <a:tabLst>
                  <a:tab pos="0" algn="l"/>
                  <a:tab pos="956737" algn="l"/>
                  <a:tab pos="1913473" algn="l"/>
                  <a:tab pos="2870210" algn="l"/>
                  <a:tab pos="3826947" algn="l"/>
                  <a:tab pos="4783684" algn="l"/>
                  <a:tab pos="5740420" algn="l"/>
                  <a:tab pos="6697157" algn="l"/>
                  <a:tab pos="7653894" algn="l"/>
                  <a:tab pos="8610630" algn="l"/>
                  <a:tab pos="9567367" algn="l"/>
                  <a:tab pos="10524104" algn="l"/>
                </a:tabLst>
              </a:pPr>
              <a:t>25</a:t>
            </a:fld>
            <a:endParaRPr lang="en-US" sz="1300" dirty="0">
              <a:solidFill>
                <a:srgbClr val="808080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defTabSz="478368">
              <a:buClr>
                <a:srgbClr val="808080"/>
              </a:buClr>
              <a:buSzPct val="100000"/>
            </a:pPr>
            <a:endParaRPr lang="en-US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1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FE0CD9-8B81-4CC7-88B8-B347AE47D328}" type="slidenum">
              <a:rPr lang="en-US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167" tIns="48967" rIns="94167" bIns="48967" anchor="b"/>
          <a:lstStyle/>
          <a:p>
            <a:pPr algn="r" defTabSz="478368">
              <a:buClr>
                <a:srgbClr val="808080"/>
              </a:buClr>
              <a:buSzPct val="100000"/>
              <a:tabLst>
                <a:tab pos="0" algn="l"/>
                <a:tab pos="956737" algn="l"/>
                <a:tab pos="1913473" algn="l"/>
                <a:tab pos="2870210" algn="l"/>
                <a:tab pos="3826947" algn="l"/>
                <a:tab pos="4783684" algn="l"/>
                <a:tab pos="5740420" algn="l"/>
                <a:tab pos="6697157" algn="l"/>
                <a:tab pos="7653894" algn="l"/>
                <a:tab pos="8610630" algn="l"/>
                <a:tab pos="9567367" algn="l"/>
                <a:tab pos="10524104" algn="l"/>
              </a:tabLst>
            </a:pPr>
            <a:fld id="{13F5E148-07C6-4BDF-942F-7F33E2C38085}" type="slidenum">
              <a:rPr lang="en-US" sz="1300">
                <a:solidFill>
                  <a:srgbClr val="808080"/>
                </a:solidFill>
                <a:latin typeface="MetaOT-Book" pitchFamily="50" charset="0"/>
                <a:ea typeface="ＭＳ Ｐゴシック" pitchFamily="34" charset="-128"/>
              </a:rPr>
              <a:pPr algn="r" defTabSz="478368">
                <a:buClr>
                  <a:srgbClr val="808080"/>
                </a:buClr>
                <a:buSzPct val="100000"/>
                <a:tabLst>
                  <a:tab pos="0" algn="l"/>
                  <a:tab pos="956737" algn="l"/>
                  <a:tab pos="1913473" algn="l"/>
                  <a:tab pos="2870210" algn="l"/>
                  <a:tab pos="3826947" algn="l"/>
                  <a:tab pos="4783684" algn="l"/>
                  <a:tab pos="5740420" algn="l"/>
                  <a:tab pos="6697157" algn="l"/>
                  <a:tab pos="7653894" algn="l"/>
                  <a:tab pos="8610630" algn="l"/>
                  <a:tab pos="9567367" algn="l"/>
                  <a:tab pos="10524104" algn="l"/>
                </a:tabLst>
              </a:pPr>
              <a:t>5</a:t>
            </a:fld>
            <a:endParaRPr lang="en-US" sz="1300" dirty="0">
              <a:solidFill>
                <a:srgbClr val="808080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defTabSz="478368">
              <a:buClr>
                <a:srgbClr val="808080"/>
              </a:buClr>
              <a:buSzPct val="100000"/>
            </a:pPr>
            <a:endParaRPr lang="en-US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1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FE0CD9-8B81-4CC7-88B8-B347AE47D328}" type="slidenum">
              <a:rPr lang="en-US">
                <a:solidFill>
                  <a:srgbClr val="FFFFFF"/>
                </a:solidFill>
              </a:rPr>
              <a:pPr/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167" tIns="48967" rIns="94167" bIns="48967" anchor="b"/>
          <a:lstStyle/>
          <a:p>
            <a:pPr algn="r" defTabSz="478368">
              <a:buClr>
                <a:srgbClr val="808080"/>
              </a:buClr>
              <a:buSzPct val="100000"/>
              <a:tabLst>
                <a:tab pos="0" algn="l"/>
                <a:tab pos="956737" algn="l"/>
                <a:tab pos="1913473" algn="l"/>
                <a:tab pos="2870210" algn="l"/>
                <a:tab pos="3826947" algn="l"/>
                <a:tab pos="4783684" algn="l"/>
                <a:tab pos="5740420" algn="l"/>
                <a:tab pos="6697157" algn="l"/>
                <a:tab pos="7653894" algn="l"/>
                <a:tab pos="8610630" algn="l"/>
                <a:tab pos="9567367" algn="l"/>
                <a:tab pos="10524104" algn="l"/>
              </a:tabLst>
            </a:pPr>
            <a:fld id="{13F5E148-07C6-4BDF-942F-7F33E2C38085}" type="slidenum">
              <a:rPr lang="en-US" sz="1300">
                <a:solidFill>
                  <a:srgbClr val="808080"/>
                </a:solidFill>
                <a:latin typeface="MetaOT-Book" pitchFamily="50" charset="0"/>
                <a:ea typeface="ＭＳ Ｐゴシック" pitchFamily="34" charset="-128"/>
              </a:rPr>
              <a:pPr algn="r" defTabSz="478368">
                <a:buClr>
                  <a:srgbClr val="808080"/>
                </a:buClr>
                <a:buSzPct val="100000"/>
                <a:tabLst>
                  <a:tab pos="0" algn="l"/>
                  <a:tab pos="956737" algn="l"/>
                  <a:tab pos="1913473" algn="l"/>
                  <a:tab pos="2870210" algn="l"/>
                  <a:tab pos="3826947" algn="l"/>
                  <a:tab pos="4783684" algn="l"/>
                  <a:tab pos="5740420" algn="l"/>
                  <a:tab pos="6697157" algn="l"/>
                  <a:tab pos="7653894" algn="l"/>
                  <a:tab pos="8610630" algn="l"/>
                  <a:tab pos="9567367" algn="l"/>
                  <a:tab pos="10524104" algn="l"/>
                </a:tabLst>
              </a:pPr>
              <a:t>6</a:t>
            </a:fld>
            <a:endParaRPr lang="en-US" sz="1300" dirty="0">
              <a:solidFill>
                <a:srgbClr val="808080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defTabSz="478368">
              <a:buClr>
                <a:srgbClr val="808080"/>
              </a:buClr>
              <a:buSzPct val="100000"/>
            </a:pPr>
            <a:endParaRPr lang="en-US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1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FE0CD9-8B81-4CC7-88B8-B347AE47D328}" type="slidenum">
              <a:rPr lang="en-US">
                <a:solidFill>
                  <a:srgbClr val="FFFFFF"/>
                </a:solidFill>
              </a:rPr>
              <a:pPr/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167" tIns="48967" rIns="94167" bIns="48967" anchor="b"/>
          <a:lstStyle/>
          <a:p>
            <a:pPr algn="r" defTabSz="478368">
              <a:buClr>
                <a:srgbClr val="808080"/>
              </a:buClr>
              <a:buSzPct val="100000"/>
              <a:tabLst>
                <a:tab pos="0" algn="l"/>
                <a:tab pos="956737" algn="l"/>
                <a:tab pos="1913473" algn="l"/>
                <a:tab pos="2870210" algn="l"/>
                <a:tab pos="3826947" algn="l"/>
                <a:tab pos="4783684" algn="l"/>
                <a:tab pos="5740420" algn="l"/>
                <a:tab pos="6697157" algn="l"/>
                <a:tab pos="7653894" algn="l"/>
                <a:tab pos="8610630" algn="l"/>
                <a:tab pos="9567367" algn="l"/>
                <a:tab pos="10524104" algn="l"/>
              </a:tabLst>
            </a:pPr>
            <a:fld id="{13F5E148-07C6-4BDF-942F-7F33E2C38085}" type="slidenum">
              <a:rPr lang="en-US" sz="1300">
                <a:solidFill>
                  <a:srgbClr val="808080"/>
                </a:solidFill>
                <a:latin typeface="MetaOT-Book" pitchFamily="50" charset="0"/>
                <a:ea typeface="ＭＳ Ｐゴシック" pitchFamily="34" charset="-128"/>
              </a:rPr>
              <a:pPr algn="r" defTabSz="478368">
                <a:buClr>
                  <a:srgbClr val="808080"/>
                </a:buClr>
                <a:buSzPct val="100000"/>
                <a:tabLst>
                  <a:tab pos="0" algn="l"/>
                  <a:tab pos="956737" algn="l"/>
                  <a:tab pos="1913473" algn="l"/>
                  <a:tab pos="2870210" algn="l"/>
                  <a:tab pos="3826947" algn="l"/>
                  <a:tab pos="4783684" algn="l"/>
                  <a:tab pos="5740420" algn="l"/>
                  <a:tab pos="6697157" algn="l"/>
                  <a:tab pos="7653894" algn="l"/>
                  <a:tab pos="8610630" algn="l"/>
                  <a:tab pos="9567367" algn="l"/>
                  <a:tab pos="10524104" algn="l"/>
                </a:tabLst>
              </a:pPr>
              <a:t>7</a:t>
            </a:fld>
            <a:endParaRPr lang="en-US" sz="1300" dirty="0">
              <a:solidFill>
                <a:srgbClr val="808080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defTabSz="478368">
              <a:buClr>
                <a:srgbClr val="808080"/>
              </a:buClr>
              <a:buSzPct val="100000"/>
            </a:pPr>
            <a:endParaRPr lang="en-US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1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FE0CD9-8B81-4CC7-88B8-B347AE47D328}" type="slidenum">
              <a:rPr lang="en-US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167" tIns="48967" rIns="94167" bIns="48967" anchor="b"/>
          <a:lstStyle/>
          <a:p>
            <a:pPr algn="r" defTabSz="478368">
              <a:buClr>
                <a:srgbClr val="808080"/>
              </a:buClr>
              <a:buSzPct val="100000"/>
              <a:tabLst>
                <a:tab pos="0" algn="l"/>
                <a:tab pos="956737" algn="l"/>
                <a:tab pos="1913473" algn="l"/>
                <a:tab pos="2870210" algn="l"/>
                <a:tab pos="3826947" algn="l"/>
                <a:tab pos="4783684" algn="l"/>
                <a:tab pos="5740420" algn="l"/>
                <a:tab pos="6697157" algn="l"/>
                <a:tab pos="7653894" algn="l"/>
                <a:tab pos="8610630" algn="l"/>
                <a:tab pos="9567367" algn="l"/>
                <a:tab pos="10524104" algn="l"/>
              </a:tabLst>
            </a:pPr>
            <a:fld id="{13F5E148-07C6-4BDF-942F-7F33E2C38085}" type="slidenum">
              <a:rPr lang="en-US" sz="1300">
                <a:solidFill>
                  <a:srgbClr val="808080"/>
                </a:solidFill>
                <a:latin typeface="MetaOT-Book" pitchFamily="50" charset="0"/>
                <a:ea typeface="ＭＳ Ｐゴシック" pitchFamily="34" charset="-128"/>
              </a:rPr>
              <a:pPr algn="r" defTabSz="478368">
                <a:buClr>
                  <a:srgbClr val="808080"/>
                </a:buClr>
                <a:buSzPct val="100000"/>
                <a:tabLst>
                  <a:tab pos="0" algn="l"/>
                  <a:tab pos="956737" algn="l"/>
                  <a:tab pos="1913473" algn="l"/>
                  <a:tab pos="2870210" algn="l"/>
                  <a:tab pos="3826947" algn="l"/>
                  <a:tab pos="4783684" algn="l"/>
                  <a:tab pos="5740420" algn="l"/>
                  <a:tab pos="6697157" algn="l"/>
                  <a:tab pos="7653894" algn="l"/>
                  <a:tab pos="8610630" algn="l"/>
                  <a:tab pos="9567367" algn="l"/>
                  <a:tab pos="10524104" algn="l"/>
                </a:tabLst>
              </a:pPr>
              <a:t>8</a:t>
            </a:fld>
            <a:endParaRPr lang="en-US" sz="1300" dirty="0">
              <a:solidFill>
                <a:srgbClr val="808080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674" tIns="47837" rIns="95674" bIns="47837" anchor="ctr"/>
          <a:lstStyle/>
          <a:p>
            <a:pPr defTabSz="478368">
              <a:buClr>
                <a:srgbClr val="808080"/>
              </a:buClr>
              <a:buSzPct val="100000"/>
            </a:pPr>
            <a:endParaRPr lang="en-US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32101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9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10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6D6F03-B87F-459C-95A9-D92AF9E43223}" type="slidenum">
              <a:rPr lang="en-US">
                <a:solidFill>
                  <a:srgbClr val="FFFFFF"/>
                </a:solidFill>
              </a:rPr>
              <a:pPr/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4143587" y="9119475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7" tIns="49471" rIns="95137" bIns="49471" anchor="b"/>
          <a:lstStyle/>
          <a:p>
            <a:pPr algn="r"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tabLst>
                <a:tab pos="0" algn="l"/>
                <a:tab pos="966591" algn="l"/>
                <a:tab pos="1933183" algn="l"/>
                <a:tab pos="2899773" algn="l"/>
                <a:tab pos="3866364" algn="l"/>
                <a:tab pos="4832956" algn="l"/>
                <a:tab pos="5799547" algn="l"/>
                <a:tab pos="6766138" algn="l"/>
                <a:tab pos="7732729" algn="l"/>
                <a:tab pos="8699320" algn="l"/>
                <a:tab pos="9665911" algn="l"/>
                <a:tab pos="10632503" algn="l"/>
              </a:tabLst>
            </a:pPr>
            <a:fld id="{57CCA139-A3DB-445E-99D4-D659424798E4}" type="slidenum">
              <a:rPr lang="en-US" sz="1300">
                <a:solidFill>
                  <a:srgbClr val="808080"/>
                </a:solidFill>
                <a:latin typeface="Arial" pitchFamily="34" charset="0"/>
                <a:ea typeface="ＭＳ Ｐゴシック"/>
              </a:rPr>
              <a:pPr algn="r" defTabSz="483295" fontAlgn="base"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tabLst>
                  <a:tab pos="0" algn="l"/>
                  <a:tab pos="966591" algn="l"/>
                  <a:tab pos="1933183" algn="l"/>
                  <a:tab pos="2899773" algn="l"/>
                  <a:tab pos="3866364" algn="l"/>
                  <a:tab pos="4832956" algn="l"/>
                  <a:tab pos="5799547" algn="l"/>
                  <a:tab pos="6766138" algn="l"/>
                  <a:tab pos="7732729" algn="l"/>
                  <a:tab pos="8699320" algn="l"/>
                  <a:tab pos="9665911" algn="l"/>
                  <a:tab pos="10632503" algn="l"/>
                </a:tabLst>
              </a:pPr>
              <a:t>11</a:t>
            </a:fld>
            <a:endParaRPr lang="en-US" sz="1300">
              <a:solidFill>
                <a:srgbClr val="80808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219200" y="720089"/>
            <a:ext cx="4876800" cy="36004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9" tIns="48330" rIns="96659" bIns="48330" anchor="ctr"/>
          <a:lstStyle/>
          <a:p>
            <a:pPr defTabSz="483295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</a:pPr>
            <a:endParaRPr lang="en-US" smtClean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39269" name="Text Box 3"/>
          <p:cNvSpPr>
            <a:spLocks noGrp="1" noChangeArrowheads="1"/>
          </p:cNvSpPr>
          <p:nvPr>
            <p:ph type="body"/>
          </p:nvPr>
        </p:nvSpPr>
        <p:spPr>
          <a:xfrm>
            <a:off x="731520" y="4560571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OT-Book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n\Dropbox\designschool\logo\ac4d_white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4400" y="6421740"/>
            <a:ext cx="384048" cy="1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672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OT-Book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9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195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SerifOT-Bold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37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n\Dropbox\designschool\logo\ac4d_white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24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OT-Book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4799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SerifOT-Bold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27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0841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n\Dropbox\designschool\logo\ac4d_white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5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25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OT-Book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48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50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SerifOT-Bold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47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n\Dropbox\designschool\logo\ac4d_white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75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3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8600" y="685800"/>
            <a:ext cx="8077200" cy="4038600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SerifOT-Bold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52400"/>
            <a:ext cx="8001000" cy="3810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Medium" pitchFamily="50" charset="0"/>
                <a:ea typeface="Verdana" pitchFamily="34" charset="0"/>
                <a:cs typeface="Verdana" pitchFamily="34" charset="0"/>
              </a:defRPr>
            </a:lvl1pPr>
            <a:lvl2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2pPr>
            <a:lvl3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3pPr>
            <a:lvl4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4pPr>
            <a:lvl5pPr marL="0" indent="0">
              <a:buNone/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taOT-Book" pitchFamily="50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8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n\Dropbox\designschool\logo\ac4d_white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3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56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550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82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on\Dropbox\designschool\logo\ac4d_white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4400" y="6421740"/>
            <a:ext cx="384048" cy="1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794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Slide">
    <p:bg>
      <p:bgPr>
        <a:solidFill>
          <a:srgbClr val="9BC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on\Dropbox\designschool\logo\ac4d_white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4400" y="6421740"/>
            <a:ext cx="384048" cy="1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04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534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477000"/>
            <a:ext cx="31242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b">
            <a:spAutoFit/>
          </a:bodyPr>
          <a:lstStyle/>
          <a:p>
            <a:fld id="{6CAEF089-4A7C-49A6-A5D6-D3697EBFABEF}" type="slidenum">
              <a:rPr lang="en-US" sz="700" b="1" smtClean="0">
                <a:solidFill>
                  <a:schemeClr val="bg1">
                    <a:lumMod val="75000"/>
                  </a:schemeClr>
                </a:solidFill>
                <a:latin typeface="MetaOT-Book" pitchFamily="50" charset="0"/>
                <a:cs typeface="Times New Roman" pitchFamily="18" charset="0"/>
              </a:rPr>
              <a:pPr/>
              <a:t>‹#›</a:t>
            </a:fld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  <a:latin typeface="MetaOT-Book" pitchFamily="50" charset="0"/>
                <a:cs typeface="Times New Roman" pitchFamily="18" charset="0"/>
              </a:rPr>
              <a:t> | </a:t>
            </a:r>
            <a:fld id="{B022A9D5-CAD5-496C-85E9-9FF3B3DE1D30}" type="datetime1">
              <a:rPr lang="en-US" sz="700" smtClean="0">
                <a:solidFill>
                  <a:schemeClr val="bg1">
                    <a:lumMod val="75000"/>
                  </a:schemeClr>
                </a:solidFill>
                <a:latin typeface="MetaOT-Book" pitchFamily="50" charset="0"/>
                <a:cs typeface="Times New Roman" pitchFamily="18" charset="0"/>
              </a:rPr>
              <a:pPr/>
              <a:t>10/3/2013</a:t>
            </a:fld>
            <a:r>
              <a:rPr lang="en-US" sz="700" dirty="0" smtClean="0">
                <a:solidFill>
                  <a:schemeClr val="bg1">
                    <a:lumMod val="75000"/>
                  </a:schemeClr>
                </a:solidFill>
                <a:latin typeface="MetaOT-Book" pitchFamily="50" charset="0"/>
                <a:cs typeface="Times New Roman" pitchFamily="18" charset="0"/>
              </a:rPr>
              <a:t> | CONFIDENTIAL</a:t>
            </a:r>
            <a:endParaRPr lang="en-US" sz="700" dirty="0">
              <a:solidFill>
                <a:schemeClr val="bg1">
                  <a:lumMod val="75000"/>
                </a:schemeClr>
              </a:solidFill>
              <a:latin typeface="MetaOT-Book" pitchFamily="50" charset="0"/>
              <a:cs typeface="Times New Roman" pitchFamily="18" charset="0"/>
            </a:endParaRPr>
          </a:p>
        </p:txBody>
      </p:sp>
      <p:pic>
        <p:nvPicPr>
          <p:cNvPr id="8" name="Picture 2" descr="C:\Users\Jon\Dropbox\designschool\logo\ac4d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409" y="6335619"/>
            <a:ext cx="692391" cy="3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5" r:id="rId2"/>
    <p:sldLayoutId id="2147483691" r:id="rId3"/>
    <p:sldLayoutId id="2147483700" r:id="rId4"/>
    <p:sldLayoutId id="2147483701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MetaOT-Book" pitchFamily="50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534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6" name="Picture 2" descr="C:\Users\Jon\Dropbox\designschool\logo\ac4d_50x50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00" y="632460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3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MetaOT-Book" pitchFamily="50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534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477000"/>
            <a:ext cx="31242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b">
            <a:spAutoFit/>
          </a:bodyPr>
          <a:lstStyle/>
          <a:p>
            <a:fld id="{6CAEF089-4A7C-49A6-A5D6-D3697EBFABEF}" type="slidenum">
              <a:rPr lang="en-US" sz="700" b="1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pPr/>
              <a:t>‹#›</a:t>
            </a:fld>
            <a:r>
              <a:rPr lang="en-US" sz="700" dirty="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t> | </a:t>
            </a:r>
            <a:fld id="{B022A9D5-CAD5-496C-85E9-9FF3B3DE1D30}" type="datetime1">
              <a:rPr lang="en-US" sz="70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pPr/>
              <a:t>10/3/2013</a:t>
            </a:fld>
            <a:r>
              <a:rPr lang="en-US" sz="700" dirty="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t> | CONFIDENTIAL</a:t>
            </a:r>
            <a:endParaRPr lang="en-US" sz="700" dirty="0">
              <a:solidFill>
                <a:prstClr val="white">
                  <a:lumMod val="75000"/>
                </a:prstClr>
              </a:solidFill>
              <a:latin typeface="MetaOT-Book" pitchFamily="50" charset="0"/>
              <a:cs typeface="Times New Roman" pitchFamily="18" charset="0"/>
            </a:endParaRPr>
          </a:p>
        </p:txBody>
      </p:sp>
      <p:pic>
        <p:nvPicPr>
          <p:cNvPr id="8" name="Picture 2" descr="C:\Users\Jon\Dropbox\designschool\logo\ac4d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409" y="6335619"/>
            <a:ext cx="692391" cy="3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MetaOT-Book" pitchFamily="50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534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477000"/>
            <a:ext cx="31242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b">
            <a:spAutoFit/>
          </a:bodyPr>
          <a:lstStyle/>
          <a:p>
            <a:fld id="{6CAEF089-4A7C-49A6-A5D6-D3697EBFABEF}" type="slidenum">
              <a:rPr lang="en-US" sz="700" b="1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pPr/>
              <a:t>‹#›</a:t>
            </a:fld>
            <a:r>
              <a:rPr lang="en-US" sz="700" dirty="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t> | </a:t>
            </a:r>
            <a:fld id="{B022A9D5-CAD5-496C-85E9-9FF3B3DE1D30}" type="datetime1">
              <a:rPr lang="en-US" sz="70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pPr/>
              <a:t>10/3/2013</a:t>
            </a:fld>
            <a:r>
              <a:rPr lang="en-US" sz="700" dirty="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t> | CONFIDENTIAL</a:t>
            </a:r>
            <a:endParaRPr lang="en-US" sz="700" dirty="0">
              <a:solidFill>
                <a:prstClr val="white">
                  <a:lumMod val="75000"/>
                </a:prstClr>
              </a:solidFill>
              <a:latin typeface="MetaOT-Book" pitchFamily="50" charset="0"/>
              <a:cs typeface="Times New Roman" pitchFamily="18" charset="0"/>
            </a:endParaRPr>
          </a:p>
        </p:txBody>
      </p:sp>
      <p:pic>
        <p:nvPicPr>
          <p:cNvPr id="8" name="Picture 2" descr="C:\Users\Jon\Dropbox\designschool\logo\ac4d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409" y="6335619"/>
            <a:ext cx="692391" cy="3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5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MetaOT-Book" pitchFamily="50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534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477000"/>
            <a:ext cx="31242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b">
            <a:spAutoFit/>
          </a:bodyPr>
          <a:lstStyle/>
          <a:p>
            <a:fld id="{6CAEF089-4A7C-49A6-A5D6-D3697EBFABEF}" type="slidenum">
              <a:rPr lang="en-US" sz="700" b="1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pPr/>
              <a:t>‹#›</a:t>
            </a:fld>
            <a:r>
              <a:rPr lang="en-US" sz="700" dirty="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t> | </a:t>
            </a:r>
            <a:fld id="{B022A9D5-CAD5-496C-85E9-9FF3B3DE1D30}" type="datetime1">
              <a:rPr lang="en-US" sz="70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pPr/>
              <a:t>10/3/2013</a:t>
            </a:fld>
            <a:r>
              <a:rPr lang="en-US" sz="700" dirty="0" smtClean="0">
                <a:solidFill>
                  <a:prstClr val="white">
                    <a:lumMod val="75000"/>
                  </a:prstClr>
                </a:solidFill>
                <a:latin typeface="MetaOT-Book" pitchFamily="50" charset="0"/>
                <a:cs typeface="Times New Roman" pitchFamily="18" charset="0"/>
              </a:rPr>
              <a:t> | CONFIDENTIAL</a:t>
            </a:r>
            <a:endParaRPr lang="en-US" sz="700" dirty="0">
              <a:solidFill>
                <a:prstClr val="white">
                  <a:lumMod val="75000"/>
                </a:prstClr>
              </a:solidFill>
              <a:latin typeface="MetaOT-Book" pitchFamily="50" charset="0"/>
              <a:cs typeface="Times New Roman" pitchFamily="18" charset="0"/>
            </a:endParaRPr>
          </a:p>
        </p:txBody>
      </p:sp>
      <p:pic>
        <p:nvPicPr>
          <p:cNvPr id="8" name="Picture 2" descr="C:\Users\Jon\Dropbox\designschool\logo\ac4d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409" y="6335619"/>
            <a:ext cx="692391" cy="3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8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MetaOT-Book" pitchFamily="50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MetaSerifOT-Book" pitchFamily="50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.png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306858" y="5473874"/>
            <a:ext cx="8760942" cy="133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SerifOT-Bold" pitchFamily="50" charset="0"/>
                <a:ea typeface="Verdana" pitchFamily="34" charset="0"/>
                <a:cs typeface="Verdana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chemeClr val="bg1"/>
                </a:solidFill>
                <a:latin typeface="MetaOT-Book" pitchFamily="50" charset="0"/>
              </a:rPr>
              <a:t>Work Modeling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sz="1200" dirty="0" smtClean="0">
                <a:solidFill>
                  <a:schemeClr val="bg1"/>
                </a:solidFill>
                <a:latin typeface="MetaOT-Medium" pitchFamily="50" charset="0"/>
              </a:rPr>
              <a:t>Jon Kolko</a:t>
            </a:r>
            <a:r>
              <a:rPr lang="en-US" sz="1200" dirty="0" smtClean="0">
                <a:solidFill>
                  <a:schemeClr val="bg1"/>
                </a:solidFill>
                <a:latin typeface="MetaOT-Book" pitchFamily="50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MetaOT-Book" pitchFamily="50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MetaOT-Book" pitchFamily="50" charset="0"/>
              </a:rPr>
              <a:t>Director &amp; Founder, Austin Center for Design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0" y="5361563"/>
            <a:ext cx="9144000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7" name="Picture 3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0762" y="6019799"/>
            <a:ext cx="999779" cy="4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n\Dropbox\pictures\2012_03\IMG_079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3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33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938735"/>
              </p:ext>
            </p:extLst>
          </p:nvPr>
        </p:nvGraphicFramePr>
        <p:xfrm>
          <a:off x="256764" y="685801"/>
          <a:ext cx="8658636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Image" r:id="rId4" imgW="9131826" imgH="6348997" progId="Photoshop.Image.10">
                  <p:embed/>
                </p:oleObj>
              </mc:Choice>
              <mc:Fallback>
                <p:oleObj name="Image" r:id="rId4" imgW="9131826" imgH="6348997" progId="Photoshop.Image.10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64" y="685801"/>
                        <a:ext cx="8658636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etaOT-Book" pitchFamily="50" charset="0"/>
              </a:rPr>
              <a:t>Flow Model</a:t>
            </a:r>
          </a:p>
          <a:p>
            <a:endParaRPr lang="en-US" sz="3600" dirty="0">
              <a:solidFill>
                <a:schemeClr val="bg1"/>
              </a:solidFill>
              <a:latin typeface="MetaOT-Book" pitchFamily="50" charset="0"/>
            </a:endParaRPr>
          </a:p>
          <a:p>
            <a:endParaRPr lang="en-US" sz="3600" dirty="0">
              <a:solidFill>
                <a:schemeClr val="bg1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17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899355"/>
              </p:ext>
            </p:extLst>
          </p:nvPr>
        </p:nvGraphicFramePr>
        <p:xfrm>
          <a:off x="257175" y="685800"/>
          <a:ext cx="86582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Image" r:id="rId4" imgW="9131826" imgH="6348997" progId="Photoshop.Image.10">
                  <p:embed/>
                </p:oleObj>
              </mc:Choice>
              <mc:Fallback>
                <p:oleObj name="Image" r:id="rId4" imgW="9131826" imgH="6348997" progId="Photoshop.Image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685800"/>
                        <a:ext cx="86582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etaOT-Book" pitchFamily="50" charset="0"/>
              </a:rPr>
              <a:t>Flow Model</a:t>
            </a:r>
          </a:p>
          <a:p>
            <a:endParaRPr lang="en-US" sz="3600" dirty="0">
              <a:solidFill>
                <a:schemeClr val="bg1"/>
              </a:solidFill>
              <a:latin typeface="MetaOT-Book" pitchFamily="50" charset="0"/>
            </a:endParaRPr>
          </a:p>
          <a:p>
            <a:endParaRPr lang="en-US" sz="3600" dirty="0">
              <a:solidFill>
                <a:schemeClr val="bg1"/>
              </a:solidFill>
              <a:latin typeface="MetaOT-Book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648200" y="152400"/>
            <a:ext cx="4343400" cy="6553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Individuals </a:t>
            </a:r>
            <a:r>
              <a:rPr lang="en-US" dirty="0" smtClean="0">
                <a:latin typeface="MetaOT-Book" pitchFamily="50" charset="0"/>
              </a:rPr>
              <a:t>who do the work, shown as circles</a:t>
            </a:r>
          </a:p>
          <a:p>
            <a:pPr marL="0" lvl="1" indent="0">
              <a:buNone/>
            </a:pPr>
            <a:endParaRPr lang="en-US" dirty="0" smtClean="0"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Groups </a:t>
            </a:r>
            <a:r>
              <a:rPr lang="en-US" dirty="0" smtClean="0">
                <a:latin typeface="MetaOT-Book" pitchFamily="50" charset="0"/>
              </a:rPr>
              <a:t>(sets of people), shown as circles</a:t>
            </a:r>
          </a:p>
          <a:p>
            <a:pPr marL="0" lvl="1" indent="0">
              <a:buNone/>
            </a:pPr>
            <a:endParaRPr lang="en-US" dirty="0" smtClean="0"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Responsibilities </a:t>
            </a:r>
            <a:r>
              <a:rPr lang="en-US" dirty="0" smtClean="0">
                <a:latin typeface="MetaOT-Book" pitchFamily="50" charset="0"/>
              </a:rPr>
              <a:t>of the individual or the group, shown as a list in a circle</a:t>
            </a:r>
          </a:p>
          <a:p>
            <a:pPr marL="0" lvl="1" indent="0">
              <a:buNone/>
            </a:pPr>
            <a:endParaRPr lang="en-US" dirty="0" smtClean="0"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Flow </a:t>
            </a:r>
            <a:r>
              <a:rPr lang="en-US" dirty="0" smtClean="0">
                <a:latin typeface="MetaOT-Book" pitchFamily="50" charset="0"/>
              </a:rPr>
              <a:t>of communication, shown as arrows and lines between individuals or groups</a:t>
            </a:r>
          </a:p>
          <a:p>
            <a:pPr marL="0" lvl="1" indent="0">
              <a:buNone/>
            </a:pPr>
            <a:endParaRPr lang="en-US" dirty="0" smtClean="0"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Communication topics</a:t>
            </a:r>
            <a:r>
              <a:rPr lang="en-US" dirty="0" smtClean="0">
                <a:latin typeface="MetaOT-Book" pitchFamily="50" charset="0"/>
              </a:rPr>
              <a:t>, shown as labels on the flow lines</a:t>
            </a:r>
          </a:p>
          <a:p>
            <a:pPr marL="0" lvl="1" indent="0">
              <a:buNone/>
            </a:pPr>
            <a:endParaRPr lang="en-US" dirty="0" smtClean="0"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Artifacts</a:t>
            </a:r>
            <a:r>
              <a:rPr lang="en-US" dirty="0" smtClean="0">
                <a:latin typeface="MetaOT-Book" pitchFamily="50" charset="0"/>
              </a:rPr>
              <a:t>, shown as small boxes on a flow</a:t>
            </a:r>
          </a:p>
          <a:p>
            <a:pPr marL="0" lvl="1" indent="0">
              <a:buNone/>
            </a:pPr>
            <a:r>
              <a:rPr lang="en-US" dirty="0" smtClean="0">
                <a:latin typeface="MetaOT-Book" pitchFamily="50" charset="0"/>
              </a:rPr>
              <a:t>Places, shown as large boxes</a:t>
            </a:r>
          </a:p>
          <a:p>
            <a:pPr marL="0" lvl="1" indent="0">
              <a:buNone/>
            </a:pPr>
            <a:endParaRPr lang="en-US" dirty="0" smtClean="0"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Breakdowns in communication or coordination</a:t>
            </a:r>
            <a:r>
              <a:rPr lang="en-US" dirty="0" smtClean="0">
                <a:latin typeface="MetaOT-Book" pitchFamily="50" charset="0"/>
              </a:rPr>
              <a:t>, </a:t>
            </a:r>
            <a:br>
              <a:rPr lang="en-US" dirty="0" smtClean="0">
                <a:latin typeface="MetaOT-Book" pitchFamily="50" charset="0"/>
              </a:rPr>
            </a:br>
            <a:r>
              <a:rPr lang="en-US" dirty="0" smtClean="0">
                <a:latin typeface="MetaOT-Book" pitchFamily="50" charset="0"/>
              </a:rPr>
              <a:t>shown as a red lightning bolt and annotated as necessary.</a:t>
            </a:r>
          </a:p>
          <a:p>
            <a:pPr marL="0" indent="0">
              <a:buNone/>
            </a:pPr>
            <a:endParaRPr lang="en-US" dirty="0"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80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975622"/>
              </p:ext>
            </p:extLst>
          </p:nvPr>
        </p:nvGraphicFramePr>
        <p:xfrm>
          <a:off x="685800" y="1084908"/>
          <a:ext cx="7704138" cy="577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Image" r:id="rId4" imgW="6193024" imgH="8716559" progId="Photoshop.Image.10">
                  <p:embed/>
                </p:oleObj>
              </mc:Choice>
              <mc:Fallback>
                <p:oleObj name="Image" r:id="rId4" imgW="6193024" imgH="8716559" progId="Photoshop.Image.10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6745"/>
                      <a:stretch>
                        <a:fillRect/>
                      </a:stretch>
                    </p:blipFill>
                    <p:spPr bwMode="auto">
                      <a:xfrm>
                        <a:off x="685800" y="1084908"/>
                        <a:ext cx="7704138" cy="5773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MetaOT-Book" pitchFamily="50" charset="0"/>
              </a:rPr>
              <a:t>Sequence Model</a:t>
            </a: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04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527087"/>
              </p:ext>
            </p:extLst>
          </p:nvPr>
        </p:nvGraphicFramePr>
        <p:xfrm>
          <a:off x="685800" y="1084263"/>
          <a:ext cx="7704138" cy="577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Image" r:id="rId4" imgW="6193024" imgH="8716559" progId="Photoshop.Image.10">
                  <p:embed/>
                </p:oleObj>
              </mc:Choice>
              <mc:Fallback>
                <p:oleObj name="Image" r:id="rId4" imgW="6193024" imgH="8716559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6745"/>
                      <a:stretch>
                        <a:fillRect/>
                      </a:stretch>
                    </p:blipFill>
                    <p:spPr bwMode="auto">
                      <a:xfrm>
                        <a:off x="685800" y="1084263"/>
                        <a:ext cx="7704138" cy="577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MetaOT-Book" pitchFamily="50" charset="0"/>
              </a:rPr>
              <a:t>Sequence Model</a:t>
            </a: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648200" y="152400"/>
            <a:ext cx="4343400" cy="6553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 smtClean="0">
                <a:solidFill>
                  <a:srgbClr val="FFFFFF"/>
                </a:solidFill>
                <a:latin typeface="MetaOT-Book" pitchFamily="50" charset="0"/>
              </a:rPr>
              <a:t>Work 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tasks are ordered and unfold over time. The steps people take aren’t random; they happen the way they do for a purpose.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Triggers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described in sentences or blurbs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Intents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described in sentences or blurbs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Actions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described in sentences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6BB00"/>
                </a:solidFill>
                <a:latin typeface="MetaOT-Book" pitchFamily="50" charset="0"/>
              </a:rPr>
              <a:t>Breakdowns</a:t>
            </a:r>
            <a:r>
              <a:rPr lang="en-US" dirty="0" smtClean="0">
                <a:solidFill>
                  <a:srgbClr val="FFFFFF"/>
                </a:solidFill>
                <a:latin typeface="MetaOT-Book" pitchFamily="50" charset="0"/>
              </a:rPr>
              <a:t> in 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doing the steps, </a:t>
            </a:r>
            <a:br>
              <a:rPr lang="en-US" dirty="0">
                <a:solidFill>
                  <a:srgbClr val="FFFFFF"/>
                </a:solidFill>
                <a:latin typeface="MetaOT-Book" pitchFamily="50" charset="0"/>
              </a:rPr>
            </a:b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shown as a red lightning bolt and annotated as necessary.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71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MetaOT-Book" pitchFamily="50" charset="0"/>
              </a:rPr>
              <a:t>Cultural Model</a:t>
            </a: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00757"/>
              </p:ext>
            </p:extLst>
          </p:nvPr>
        </p:nvGraphicFramePr>
        <p:xfrm>
          <a:off x="533400" y="1024929"/>
          <a:ext cx="8001000" cy="5452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Image" r:id="rId4" imgW="25384127" imgH="17295238" progId="Photoshop.Image.10">
                  <p:embed/>
                </p:oleObj>
              </mc:Choice>
              <mc:Fallback>
                <p:oleObj name="Image" r:id="rId4" imgW="25384127" imgH="17295238" progId="Photoshop.Image.1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24929"/>
                        <a:ext cx="8001000" cy="5452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3195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944350"/>
              </p:ext>
            </p:extLst>
          </p:nvPr>
        </p:nvGraphicFramePr>
        <p:xfrm>
          <a:off x="533400" y="1025525"/>
          <a:ext cx="8001000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Image" r:id="rId4" imgW="25384127" imgH="17295238" progId="Photoshop.Image.10">
                  <p:embed/>
                </p:oleObj>
              </mc:Choice>
              <mc:Fallback>
                <p:oleObj name="Image" r:id="rId4" imgW="25384127" imgH="17295238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25525"/>
                        <a:ext cx="8001000" cy="545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MetaOT-Book" pitchFamily="50" charset="0"/>
              </a:rPr>
              <a:t>Cultural Model</a:t>
            </a:r>
            <a:endParaRPr lang="en-US" sz="3600" dirty="0" smtClean="0">
              <a:solidFill>
                <a:srgbClr val="000000"/>
              </a:solidFill>
              <a:latin typeface="MetaOT-Book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648200" y="152400"/>
            <a:ext cx="4343400" cy="6553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 smtClean="0">
                <a:solidFill>
                  <a:srgbClr val="FFFFFF"/>
                </a:solidFill>
                <a:latin typeface="MetaOT-Book" pitchFamily="50" charset="0"/>
              </a:rPr>
              <a:t>Work 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takes place in a culture, which defines expectations, desires, policies, values and the whole mindset people take for their work.</a:t>
            </a:r>
          </a:p>
          <a:p>
            <a:pPr marL="0" lvl="1" indent="0">
              <a:buNone/>
            </a:pPr>
            <a:endParaRPr lang="en-US" dirty="0">
              <a:solidFill>
                <a:srgbClr val="F6BB00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Influencers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shown as circles. 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The extent of the influence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illustrated by the size of the circles 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The influence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shown as an arrow pointing from one influence to another, and described in text.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Breakdowns in cultural influence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</a:t>
            </a:r>
            <a:br>
              <a:rPr lang="en-US" dirty="0">
                <a:solidFill>
                  <a:srgbClr val="FFFFFF"/>
                </a:solidFill>
                <a:latin typeface="MetaOT-Book" pitchFamily="50" charset="0"/>
              </a:rPr>
            </a:b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shown as a red lightning bolt and annotated as necessary.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938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MetaOT-Book" pitchFamily="50" charset="0"/>
              </a:rPr>
              <a:t>Artifact Model</a:t>
            </a: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58483"/>
              </p:ext>
            </p:extLst>
          </p:nvPr>
        </p:nvGraphicFramePr>
        <p:xfrm>
          <a:off x="0" y="1354137"/>
          <a:ext cx="9144000" cy="542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Image" r:id="rId4" imgW="10971893" imgH="6509990" progId="Photoshop.Image.10">
                  <p:embed/>
                </p:oleObj>
              </mc:Choice>
              <mc:Fallback>
                <p:oleObj name="Image" r:id="rId4" imgW="10971893" imgH="6509990" progId="Photoshop.Image.1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4137"/>
                        <a:ext cx="9144000" cy="542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2400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620963"/>
              </p:ext>
            </p:extLst>
          </p:nvPr>
        </p:nvGraphicFramePr>
        <p:xfrm>
          <a:off x="0" y="1354138"/>
          <a:ext cx="9144000" cy="542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Image" r:id="rId4" imgW="10971893" imgH="6509990" progId="Photoshop.Image.10">
                  <p:embed/>
                </p:oleObj>
              </mc:Choice>
              <mc:Fallback>
                <p:oleObj name="Image" r:id="rId4" imgW="10971893" imgH="6509990" progId="Photoshop.Image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4138"/>
                        <a:ext cx="9144000" cy="542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MetaOT-Book" pitchFamily="50" charset="0"/>
              </a:rPr>
              <a:t>Artifact </a:t>
            </a:r>
            <a:r>
              <a:rPr lang="en-US" sz="3600" dirty="0" smtClean="0">
                <a:solidFill>
                  <a:srgbClr val="000000"/>
                </a:solidFill>
                <a:latin typeface="MetaOT-Book" pitchFamily="50" charset="0"/>
              </a:rPr>
              <a:t>Model</a:t>
            </a:r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648200" y="152400"/>
            <a:ext cx="4343400" cy="6553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 smtClean="0">
                <a:solidFill>
                  <a:srgbClr val="FFFFFF"/>
                </a:solidFill>
                <a:latin typeface="MetaOT-Book" pitchFamily="50" charset="0"/>
              </a:rPr>
              <a:t>People 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create, use and modify things in the course of doing work. These things become artifacts, which each tell their own stories.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A visual representation of the object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either drawn, photographed, or scanned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Presentation of the object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including relevant physical characteristics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Information presented by the object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such as the contents of a form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The structure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or grouping, of the parts of the object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Annotations 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showing informal usage of the object, such as highlighting, post-its, </a:t>
            </a:r>
            <a:r>
              <a:rPr lang="en-US" dirty="0" err="1">
                <a:solidFill>
                  <a:srgbClr val="FFFFFF"/>
                </a:solidFill>
                <a:latin typeface="MetaOT-Book" pitchFamily="50" charset="0"/>
              </a:rPr>
              <a:t>etc</a:t>
            </a: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A description of the object and its use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in sentences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Breakdowns 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in using the artifact, </a:t>
            </a:r>
            <a:br>
              <a:rPr lang="en-US" dirty="0">
                <a:solidFill>
                  <a:srgbClr val="FFFFFF"/>
                </a:solidFill>
                <a:latin typeface="MetaOT-Book" pitchFamily="50" charset="0"/>
              </a:rPr>
            </a:b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shown as a red lightning bolt and annotated as necessary.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33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72836"/>
              </p:ext>
            </p:extLst>
          </p:nvPr>
        </p:nvGraphicFramePr>
        <p:xfrm>
          <a:off x="381000" y="977000"/>
          <a:ext cx="8610600" cy="60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Image" r:id="rId4" imgW="8594650" imgH="6022350" progId="Photoshop.Image.10">
                  <p:embed/>
                </p:oleObj>
              </mc:Choice>
              <mc:Fallback>
                <p:oleObj name="Image" r:id="rId4" imgW="8594650" imgH="6022350" progId="Photoshop.Image.1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77000"/>
                        <a:ext cx="8610600" cy="60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MetaOT-Book" pitchFamily="50" charset="0"/>
              </a:rPr>
              <a:t>Physical Model</a:t>
            </a: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  <a:p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37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378164"/>
              </p:ext>
            </p:extLst>
          </p:nvPr>
        </p:nvGraphicFramePr>
        <p:xfrm>
          <a:off x="381000" y="976313"/>
          <a:ext cx="8610600" cy="603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name="Image" r:id="rId4" imgW="8594650" imgH="6022350" progId="Photoshop.Image.10">
                  <p:embed/>
                </p:oleObj>
              </mc:Choice>
              <mc:Fallback>
                <p:oleObj name="Image" r:id="rId4" imgW="8594650" imgH="6022350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76313"/>
                        <a:ext cx="8610600" cy="603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MetaOT-Book" pitchFamily="50" charset="0"/>
              </a:rPr>
              <a:t>Physical Model</a:t>
            </a:r>
            <a:endParaRPr lang="en-US" sz="3600" dirty="0">
              <a:solidFill>
                <a:srgbClr val="000000"/>
              </a:solidFill>
              <a:latin typeface="MetaOT-Book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648200" y="152400"/>
            <a:ext cx="4343400" cy="6553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MetaSerifOT-Book" pitchFamily="50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 smtClean="0">
                <a:solidFill>
                  <a:srgbClr val="FFFFFF"/>
                </a:solidFill>
                <a:latin typeface="MetaOT-Book" pitchFamily="50" charset="0"/>
              </a:rPr>
              <a:t>Work 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occurs in a physical environment that either supports and enabled the work or gets in the way.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Places that work occurs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shown in plan view and annotated 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Physical structures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 that define the space, shown as geometric shapes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Movement throughout the space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shown as arrows and lines and annotated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Hardware, software, and tools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 that are present, shown visually as appropriate and annotated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Artifacts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shown visually as appropriate and annotated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6BB00"/>
                </a:solidFill>
                <a:latin typeface="MetaOT-Book" pitchFamily="50" charset="0"/>
              </a:rPr>
              <a:t>Breakdowns in the physical space</a:t>
            </a: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, </a:t>
            </a:r>
            <a:br>
              <a:rPr lang="en-US" dirty="0">
                <a:solidFill>
                  <a:srgbClr val="FFFFFF"/>
                </a:solidFill>
                <a:latin typeface="MetaOT-Book" pitchFamily="50" charset="0"/>
              </a:rPr>
            </a:br>
            <a:r>
              <a:rPr lang="en-US" dirty="0">
                <a:solidFill>
                  <a:srgbClr val="FFFFFF"/>
                </a:solidFill>
                <a:latin typeface="MetaOT-Book" pitchFamily="50" charset="0"/>
              </a:rPr>
              <a:t>shown as a red lightning bolt and annotated as necessary.</a:t>
            </a: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4"/>
          <p:cNvSpPr>
            <a:spLocks noChangeArrowheads="1"/>
          </p:cNvSpPr>
          <p:nvPr/>
        </p:nvSpPr>
        <p:spPr bwMode="auto">
          <a:xfrm>
            <a:off x="228600" y="771020"/>
            <a:ext cx="2819400" cy="1362580"/>
          </a:xfrm>
          <a:prstGeom prst="roundRect">
            <a:avLst>
              <a:gd name="adj" fmla="val 5051"/>
            </a:avLst>
          </a:prstGeom>
          <a:solidFill>
            <a:schemeClr val="bg1">
              <a:lumMod val="65000"/>
              <a:lumOff val="35000"/>
            </a:schemeClr>
          </a:solidFill>
          <a:ln w="9525" algn="ctr">
            <a:solidFill>
              <a:schemeClr val="tx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457200">
              <a:buClr>
                <a:srgbClr val="808080"/>
              </a:buClr>
              <a:buSzPct val="100000"/>
              <a:buFont typeface="Arial" pitchFamily="34" charset="0"/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0" name="Rounded Rectangle 24"/>
          <p:cNvSpPr>
            <a:spLocks noChangeArrowheads="1"/>
          </p:cNvSpPr>
          <p:nvPr/>
        </p:nvSpPr>
        <p:spPr bwMode="auto">
          <a:xfrm>
            <a:off x="6172200" y="771020"/>
            <a:ext cx="2819400" cy="1362580"/>
          </a:xfrm>
          <a:prstGeom prst="roundRect">
            <a:avLst>
              <a:gd name="adj" fmla="val 5051"/>
            </a:avLst>
          </a:prstGeom>
          <a:solidFill>
            <a:schemeClr val="bg1">
              <a:lumMod val="65000"/>
              <a:lumOff val="35000"/>
            </a:schemeClr>
          </a:solidFill>
          <a:ln w="9525" algn="ctr">
            <a:solidFill>
              <a:schemeClr val="tx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457200">
              <a:buClr>
                <a:srgbClr val="808080"/>
              </a:buClr>
              <a:buSzPct val="100000"/>
              <a:buFont typeface="Arial" pitchFamily="34" charset="0"/>
              <a:buNone/>
            </a:pPr>
            <a:endParaRPr lang="en-US" sz="1800" dirty="0" smtClean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1" name="Rounded Rectangle 24"/>
          <p:cNvSpPr>
            <a:spLocks noChangeArrowheads="1"/>
          </p:cNvSpPr>
          <p:nvPr/>
        </p:nvSpPr>
        <p:spPr bwMode="auto">
          <a:xfrm>
            <a:off x="3200400" y="771020"/>
            <a:ext cx="2819400" cy="1362580"/>
          </a:xfrm>
          <a:prstGeom prst="roundRect">
            <a:avLst>
              <a:gd name="adj" fmla="val 5051"/>
            </a:avLst>
          </a:prstGeom>
          <a:solidFill>
            <a:srgbClr val="F6BB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57200">
              <a:buClr>
                <a:srgbClr val="808080"/>
              </a:buClr>
              <a:buSzPct val="100000"/>
              <a:buFont typeface="Arial" pitchFamily="34" charset="0"/>
              <a:buNone/>
            </a:pPr>
            <a:endParaRPr lang="en-US" dirty="0">
              <a:solidFill>
                <a:srgbClr val="FFFFFF"/>
              </a:solidFill>
              <a:latin typeface="MetaOT-Book" pitchFamily="50" charset="0"/>
              <a:ea typeface="ＭＳ Ｐゴシック" pitchFamily="34" charset="-128"/>
            </a:endParaRPr>
          </a:p>
        </p:txBody>
      </p:sp>
      <p:sp>
        <p:nvSpPr>
          <p:cNvPr id="12" name="Rectangle 37"/>
          <p:cNvSpPr txBox="1">
            <a:spLocks noChangeArrowheads="1"/>
          </p:cNvSpPr>
          <p:nvPr/>
        </p:nvSpPr>
        <p:spPr bwMode="auto">
          <a:xfrm>
            <a:off x="350837" y="914400"/>
            <a:ext cx="2544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457200">
              <a:spcBef>
                <a:spcPts val="188"/>
              </a:spcBef>
              <a:buClr>
                <a:srgbClr val="808080"/>
              </a:buClr>
              <a:buSzPct val="100000"/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MetaOT-Medium" pitchFamily="50" charset="0"/>
                <a:ea typeface="ＭＳ Ｐゴシック" charset="-128"/>
                <a:cs typeface="Arial" pitchFamily="34" charset="0"/>
              </a:rPr>
              <a:t>Ethnography</a:t>
            </a:r>
            <a:endParaRPr lang="en-US" sz="2400" dirty="0">
              <a:solidFill>
                <a:schemeClr val="bg1"/>
              </a:solidFill>
              <a:latin typeface="MetaOT-Medium" pitchFamily="50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4" name="Rectangle 37"/>
          <p:cNvSpPr txBox="1">
            <a:spLocks noChangeArrowheads="1"/>
          </p:cNvSpPr>
          <p:nvPr/>
        </p:nvSpPr>
        <p:spPr bwMode="auto">
          <a:xfrm>
            <a:off x="3322637" y="914400"/>
            <a:ext cx="2544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457200">
              <a:spcBef>
                <a:spcPts val="188"/>
              </a:spcBef>
              <a:buClr>
                <a:srgbClr val="808080"/>
              </a:buClr>
              <a:buSzPct val="100000"/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MetaOT-Medium" pitchFamily="50" charset="0"/>
                <a:ea typeface="ＭＳ Ｐゴシック" charset="-128"/>
                <a:cs typeface="Arial" pitchFamily="34" charset="0"/>
              </a:rPr>
              <a:t>Synthesis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  <a:latin typeface="MetaOT-Medium" pitchFamily="50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5" name="Rectangle 37"/>
          <p:cNvSpPr txBox="1">
            <a:spLocks noChangeArrowheads="1"/>
          </p:cNvSpPr>
          <p:nvPr/>
        </p:nvSpPr>
        <p:spPr bwMode="auto">
          <a:xfrm>
            <a:off x="6294437" y="914400"/>
            <a:ext cx="2544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457200">
              <a:spcBef>
                <a:spcPts val="188"/>
              </a:spcBef>
              <a:buClr>
                <a:srgbClr val="808080"/>
              </a:buClr>
              <a:buSzPct val="100000"/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MetaOT-Medium" pitchFamily="50" charset="0"/>
                <a:ea typeface="ＭＳ Ｐゴシック" charset="-128"/>
                <a:cs typeface="Arial" pitchFamily="34" charset="0"/>
              </a:rPr>
              <a:t>Prototyping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  <a:latin typeface="MetaOT-Medium" pitchFamily="50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23650" y="152400"/>
            <a:ext cx="801352" cy="457200"/>
          </a:xfrm>
          <a:prstGeom prst="roundRect">
            <a:avLst/>
          </a:prstGeom>
          <a:solidFill>
            <a:srgbClr val="5FB5CD"/>
          </a:solidFill>
          <a:ln>
            <a:solidFill>
              <a:srgbClr val="5FB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MetaOT-Book" pitchFamily="50" charset="0"/>
              </a:rPr>
              <a:t>Patterns &amp; Anomalies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4025002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221049" y="152400"/>
            <a:ext cx="801352" cy="457200"/>
          </a:xfrm>
          <a:prstGeom prst="roundRect">
            <a:avLst/>
          </a:prstGeom>
          <a:solidFill>
            <a:srgbClr val="5FB5CD"/>
          </a:solidFill>
          <a:ln>
            <a:solidFill>
              <a:srgbClr val="5FB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MetaOT-Book" pitchFamily="50" charset="0"/>
              </a:rPr>
              <a:t>Interpretation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22402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218448" y="152400"/>
            <a:ext cx="801352" cy="457200"/>
          </a:xfrm>
          <a:prstGeom prst="roundRect">
            <a:avLst/>
          </a:prstGeom>
          <a:solidFill>
            <a:srgbClr val="5FB5CD"/>
          </a:solidFill>
          <a:ln>
            <a:solidFill>
              <a:srgbClr val="5FB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MetaOT-Book" pitchFamily="50" charset="0"/>
              </a:rPr>
              <a:t>Insights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013002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209048" y="152400"/>
            <a:ext cx="801352" cy="45720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 smtClean="0">
                <a:solidFill>
                  <a:schemeClr val="tx1">
                    <a:lumMod val="65000"/>
                  </a:schemeClr>
                </a:solidFill>
                <a:latin typeface="MetaOT-Book" pitchFamily="50" charset="0"/>
              </a:rPr>
              <a:t>Ideas</a:t>
            </a:r>
            <a:endParaRPr lang="en-US" sz="900" dirty="0">
              <a:solidFill>
                <a:schemeClr val="tx1">
                  <a:lumMod val="65000"/>
                </a:schemeClr>
              </a:solidFill>
              <a:latin typeface="MetaOT-Book" pitchFamily="50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010400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7206446" y="152400"/>
            <a:ext cx="801352" cy="45720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 smtClean="0">
                <a:solidFill>
                  <a:schemeClr val="tx1">
                    <a:lumMod val="65000"/>
                  </a:schemeClr>
                </a:solidFill>
                <a:latin typeface="MetaOT-Book" pitchFamily="50" charset="0"/>
              </a:rPr>
              <a:t>Stories</a:t>
            </a:r>
            <a:endParaRPr lang="en-US" sz="900" dirty="0">
              <a:solidFill>
                <a:schemeClr val="tx1">
                  <a:lumMod val="65000"/>
                </a:schemeClr>
              </a:solidFill>
              <a:latin typeface="MetaOT-Book" pitchFamily="50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001000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8197046" y="152400"/>
            <a:ext cx="801352" cy="45720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 smtClean="0">
                <a:solidFill>
                  <a:schemeClr val="tx1">
                    <a:lumMod val="65000"/>
                  </a:schemeClr>
                </a:solidFill>
                <a:latin typeface="MetaOT-Book" pitchFamily="50" charset="0"/>
              </a:rPr>
              <a:t>Designs</a:t>
            </a:r>
            <a:endParaRPr lang="en-US" sz="900" dirty="0">
              <a:solidFill>
                <a:schemeClr val="tx1">
                  <a:lumMod val="65000"/>
                </a:schemeClr>
              </a:solidFill>
              <a:latin typeface="MetaOT-Book" pitchFamily="50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28600" y="152400"/>
            <a:ext cx="801352" cy="457200"/>
          </a:xfrm>
          <a:prstGeom prst="roundRect">
            <a:avLst/>
          </a:prstGeom>
          <a:solidFill>
            <a:srgbClr val="5FB5CD"/>
          </a:solidFill>
          <a:ln>
            <a:solidFill>
              <a:srgbClr val="5FB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etaOT-Book" pitchFamily="50" charset="0"/>
              </a:rPr>
              <a:t>Research</a:t>
            </a:r>
            <a:endParaRPr lang="en-US" sz="900" dirty="0">
              <a:solidFill>
                <a:schemeClr val="bg1"/>
              </a:solidFill>
              <a:latin typeface="MetaOT-Book" pitchFamily="50" charset="0"/>
            </a:endParaRPr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>
            <a:off x="1029952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2" idx="3"/>
          </p:cNvCxnSpPr>
          <p:nvPr/>
        </p:nvCxnSpPr>
        <p:spPr>
          <a:xfrm>
            <a:off x="2030204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2226251" y="152400"/>
            <a:ext cx="801352" cy="457200"/>
          </a:xfrm>
          <a:prstGeom prst="roundRect">
            <a:avLst/>
          </a:prstGeom>
          <a:solidFill>
            <a:srgbClr val="5FB5CD"/>
          </a:solidFill>
          <a:ln>
            <a:solidFill>
              <a:srgbClr val="5FB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MetaOT-Book" pitchFamily="50" charset="0"/>
              </a:rPr>
              <a:t>Utterances</a:t>
            </a:r>
          </a:p>
        </p:txBody>
      </p:sp>
      <p:cxnSp>
        <p:nvCxnSpPr>
          <p:cNvPr id="45" name="Straight Arrow Connector 44"/>
          <p:cNvCxnSpPr>
            <a:stCxn id="44" idx="3"/>
          </p:cNvCxnSpPr>
          <p:nvPr/>
        </p:nvCxnSpPr>
        <p:spPr>
          <a:xfrm>
            <a:off x="3027603" y="381000"/>
            <a:ext cx="159584" cy="0"/>
          </a:xfrm>
          <a:prstGeom prst="straightConnector1">
            <a:avLst/>
          </a:prstGeom>
          <a:ln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28600" y="2661523"/>
            <a:ext cx="8763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The goals: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742950" indent="-7429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To make sense of data</a:t>
            </a:r>
          </a:p>
          <a:p>
            <a:pPr marL="742950" indent="-7429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To understand intent</a:t>
            </a:r>
          </a:p>
          <a:p>
            <a:pPr marL="742950" indent="-7429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To move towards insights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228852" y="152400"/>
            <a:ext cx="801352" cy="457200"/>
          </a:xfrm>
          <a:prstGeom prst="roundRect">
            <a:avLst/>
          </a:prstGeom>
          <a:solidFill>
            <a:srgbClr val="5FB5CD"/>
          </a:solidFill>
          <a:ln>
            <a:solidFill>
              <a:srgbClr val="5FB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MetaOT-Book" pitchFamily="50" charset="0"/>
              </a:rPr>
              <a:t>Transcription</a:t>
            </a:r>
          </a:p>
        </p:txBody>
      </p:sp>
    </p:spTree>
    <p:extLst>
      <p:ext uri="{BB962C8B-B14F-4D97-AF65-F5344CB8AC3E}">
        <p14:creationId xmlns:p14="http://schemas.microsoft.com/office/powerpoint/2010/main" val="25075509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752600"/>
            <a:ext cx="91440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467679"/>
              </p:ext>
            </p:extLst>
          </p:nvPr>
        </p:nvGraphicFramePr>
        <p:xfrm>
          <a:off x="0" y="2034374"/>
          <a:ext cx="1828800" cy="1271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5" name="Image" r:id="rId4" imgW="9131826" imgH="6348997" progId="Photoshop.Image.10">
                  <p:embed/>
                </p:oleObj>
              </mc:Choice>
              <mc:Fallback>
                <p:oleObj name="Image" r:id="rId4" imgW="9131826" imgH="6348997" progId="Photoshop.Image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4374"/>
                        <a:ext cx="1828800" cy="1271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6BB00"/>
                </a:solidFill>
                <a:latin typeface="MetaOT-Book" pitchFamily="50" charset="0"/>
              </a:rPr>
              <a:t>Contextual Design Modeling</a:t>
            </a:r>
            <a:endParaRPr lang="en-US" sz="3600" dirty="0" smtClean="0">
              <a:solidFill>
                <a:prstClr val="white"/>
              </a:solidFill>
              <a:latin typeface="MetaOT-Book" pitchFamily="50" charset="0"/>
            </a:endParaRPr>
          </a:p>
          <a:p>
            <a:r>
              <a:rPr lang="en-US" sz="3600" dirty="0" smtClean="0">
                <a:solidFill>
                  <a:prstClr val="white"/>
                </a:solidFill>
                <a:latin typeface="MetaOT-Book" pitchFamily="50" charset="0"/>
              </a:rPr>
              <a:t>5 Views of An Experience. </a:t>
            </a:r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6546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Flow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984320"/>
              </p:ext>
            </p:extLst>
          </p:nvPr>
        </p:nvGraphicFramePr>
        <p:xfrm>
          <a:off x="1828800" y="1982237"/>
          <a:ext cx="1828800" cy="137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" name="Image" r:id="rId6" imgW="6193024" imgH="8716559" progId="Photoshop.Image.10">
                  <p:embed/>
                </p:oleObj>
              </mc:Choice>
              <mc:Fallback>
                <p:oleObj name="Image" r:id="rId6" imgW="6193024" imgH="8716559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6745"/>
                      <a:stretch>
                        <a:fillRect/>
                      </a:stretch>
                    </p:blipFill>
                    <p:spPr bwMode="auto">
                      <a:xfrm>
                        <a:off x="1828800" y="1982237"/>
                        <a:ext cx="1828800" cy="137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096188"/>
              </p:ext>
            </p:extLst>
          </p:nvPr>
        </p:nvGraphicFramePr>
        <p:xfrm>
          <a:off x="3657600" y="2034374"/>
          <a:ext cx="1828800" cy="1246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7" name="Image" r:id="rId8" imgW="25384127" imgH="17295238" progId="Photoshop.Image.10">
                  <p:embed/>
                </p:oleObj>
              </mc:Choice>
              <mc:Fallback>
                <p:oleObj name="Image" r:id="rId8" imgW="25384127" imgH="17295238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034374"/>
                        <a:ext cx="1828800" cy="1246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943873"/>
              </p:ext>
            </p:extLst>
          </p:nvPr>
        </p:nvGraphicFramePr>
        <p:xfrm>
          <a:off x="5486400" y="2110574"/>
          <a:ext cx="1828800" cy="108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" name="Image" r:id="rId10" imgW="10971893" imgH="6509990" progId="Photoshop.Image.10">
                  <p:embed/>
                </p:oleObj>
              </mc:Choice>
              <mc:Fallback>
                <p:oleObj name="Image" r:id="rId10" imgW="10971893" imgH="6509990" progId="Photoshop.Image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110574"/>
                        <a:ext cx="1828800" cy="1085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473389"/>
              </p:ext>
            </p:extLst>
          </p:nvPr>
        </p:nvGraphicFramePr>
        <p:xfrm>
          <a:off x="7315200" y="2034374"/>
          <a:ext cx="1828800" cy="128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9" name="Image" r:id="rId12" imgW="8594650" imgH="6022350" progId="Photoshop.Image.10">
                  <p:embed/>
                </p:oleObj>
              </mc:Choice>
              <mc:Fallback>
                <p:oleObj name="Image" r:id="rId12" imgW="8594650" imgH="6022350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034374"/>
                        <a:ext cx="1828800" cy="1281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050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Sequence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Cultural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Artifact</a:t>
            </a:r>
            <a:endParaRPr lang="en-US" sz="1400" dirty="0" smtClean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077002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752600"/>
            <a:ext cx="91440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793995"/>
              </p:ext>
            </p:extLst>
          </p:nvPr>
        </p:nvGraphicFramePr>
        <p:xfrm>
          <a:off x="0" y="2034374"/>
          <a:ext cx="1828800" cy="1271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9" name="Image" r:id="rId4" imgW="9131826" imgH="6348997" progId="Photoshop.Image.10">
                  <p:embed/>
                </p:oleObj>
              </mc:Choice>
              <mc:Fallback>
                <p:oleObj name="Image" r:id="rId4" imgW="9131826" imgH="634899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4374"/>
                        <a:ext cx="1828800" cy="1271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6BB00"/>
                </a:solidFill>
                <a:latin typeface="MetaOT-Book" pitchFamily="50" charset="0"/>
              </a:rPr>
              <a:t>Contextual Design Modeling</a:t>
            </a:r>
            <a:endParaRPr lang="en-US" sz="3600" dirty="0" smtClean="0">
              <a:solidFill>
                <a:prstClr val="white"/>
              </a:solidFill>
              <a:latin typeface="MetaOT-Book" pitchFamily="50" charset="0"/>
            </a:endParaRPr>
          </a:p>
          <a:p>
            <a:r>
              <a:rPr lang="en-US" sz="3600" dirty="0" smtClean="0">
                <a:solidFill>
                  <a:prstClr val="white"/>
                </a:solidFill>
                <a:latin typeface="MetaOT-Book" pitchFamily="50" charset="0"/>
              </a:rPr>
              <a:t>5 Views of An Experience. </a:t>
            </a:r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6546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Flow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988234"/>
              </p:ext>
            </p:extLst>
          </p:nvPr>
        </p:nvGraphicFramePr>
        <p:xfrm>
          <a:off x="1828800" y="1982237"/>
          <a:ext cx="1828800" cy="137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0" name="Image" r:id="rId6" imgW="6193024" imgH="8716559" progId="Photoshop.Image.10">
                  <p:embed/>
                </p:oleObj>
              </mc:Choice>
              <mc:Fallback>
                <p:oleObj name="Image" r:id="rId6" imgW="6193024" imgH="871655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6745"/>
                      <a:stretch>
                        <a:fillRect/>
                      </a:stretch>
                    </p:blipFill>
                    <p:spPr bwMode="auto">
                      <a:xfrm>
                        <a:off x="1828800" y="1982237"/>
                        <a:ext cx="1828800" cy="137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986077"/>
              </p:ext>
            </p:extLst>
          </p:nvPr>
        </p:nvGraphicFramePr>
        <p:xfrm>
          <a:off x="3657600" y="2034374"/>
          <a:ext cx="1828800" cy="1246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1" name="Image" r:id="rId8" imgW="25384127" imgH="17295238" progId="Photoshop.Image.10">
                  <p:embed/>
                </p:oleObj>
              </mc:Choice>
              <mc:Fallback>
                <p:oleObj name="Image" r:id="rId8" imgW="25384127" imgH="17295238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034374"/>
                        <a:ext cx="1828800" cy="1246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597077"/>
              </p:ext>
            </p:extLst>
          </p:nvPr>
        </p:nvGraphicFramePr>
        <p:xfrm>
          <a:off x="5486400" y="2110574"/>
          <a:ext cx="1828800" cy="108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2" name="Image" r:id="rId10" imgW="10971893" imgH="6509990" progId="Photoshop.Image.10">
                  <p:embed/>
                </p:oleObj>
              </mc:Choice>
              <mc:Fallback>
                <p:oleObj name="Image" r:id="rId10" imgW="10971893" imgH="650999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110574"/>
                        <a:ext cx="1828800" cy="1085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61159"/>
              </p:ext>
            </p:extLst>
          </p:nvPr>
        </p:nvGraphicFramePr>
        <p:xfrm>
          <a:off x="7315200" y="2034374"/>
          <a:ext cx="1828800" cy="128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3" name="Image" r:id="rId12" imgW="8594650" imgH="6022350" progId="Photoshop.Image.10">
                  <p:embed/>
                </p:oleObj>
              </mc:Choice>
              <mc:Fallback>
                <p:oleObj name="Image" r:id="rId12" imgW="8594650" imgH="602235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034374"/>
                        <a:ext cx="1828800" cy="1281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050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Sequence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Cultural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Artifact</a:t>
            </a:r>
            <a:endParaRPr lang="en-US" sz="1400" dirty="0" smtClean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3657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Physical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4266962"/>
            <a:ext cx="5905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ON ALL MODELS/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Always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label all data on the models (citations) with line numbers from the transcript or time on the tape; allowing you to go back to the raw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Anything unlabeled is a hypothesis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Legibility is very, very, very important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!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77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-09-18 23.51.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MetaOT-Book" pitchFamily="50" charset="0"/>
              </a:rPr>
              <a:t>This is a messy process!</a:t>
            </a:r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9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6BB00"/>
                </a:solidFill>
                <a:latin typeface="MetaOT-Book" pitchFamily="50" charset="0"/>
              </a:rPr>
              <a:t>Contextual Design Modeling</a:t>
            </a:r>
            <a:endParaRPr lang="en-US" sz="3600" dirty="0" smtClean="0">
              <a:solidFill>
                <a:prstClr val="white"/>
              </a:solidFill>
              <a:latin typeface="MetaOT-Book" pitchFamily="50" charset="0"/>
            </a:endParaRPr>
          </a:p>
          <a:p>
            <a:r>
              <a:rPr lang="en-US" sz="3600" dirty="0" smtClean="0">
                <a:solidFill>
                  <a:prstClr val="white"/>
                </a:solidFill>
                <a:latin typeface="MetaOT-Book" pitchFamily="50" charset="0"/>
              </a:rPr>
              <a:t>Create all five models at once, through an “interpretation session”: </a:t>
            </a:r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2286000"/>
            <a:ext cx="59055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The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models are created during an Interpretation Session, which helps us assign meaning to the data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You’ll need multiple people: 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Interviewer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Describes what happened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Answers questions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Draws the Physical Model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Modelers, one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each for Work, Sequence, Artifact &amp; Cultural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Recorder, takes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note of any design ideas, breakdowns and key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points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04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81000"/>
            <a:ext cx="86868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6BB00"/>
                </a:solidFill>
                <a:latin typeface="MetaOT-Book" pitchFamily="50" charset="0"/>
              </a:rPr>
              <a:t>Contextual Design Modeling</a:t>
            </a:r>
            <a:endParaRPr lang="en-US" sz="3600" dirty="0" smtClean="0">
              <a:solidFill>
                <a:prstClr val="white"/>
              </a:solidFill>
              <a:latin typeface="MetaOT-Book" pitchFamily="50" charset="0"/>
            </a:endParaRPr>
          </a:p>
          <a:p>
            <a:r>
              <a:rPr lang="en-US" sz="3600" dirty="0" smtClean="0">
                <a:solidFill>
                  <a:prstClr val="white"/>
                </a:solidFill>
                <a:latin typeface="MetaOT-Book" pitchFamily="50" charset="0"/>
              </a:rPr>
              <a:t>Create all five models at once, through an “interpretation session”: </a:t>
            </a:r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2286000"/>
            <a:ext cx="5905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Hand out the transcript; make sure everyone has a copy with line numbers labeled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Individually, read the entire interview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 group, discuss the interview in general terms to make sure everyone is at the same starting point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Assign roles; in a small group, each person may need to perform multiple roles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Set up large sheets of paper on the walls, one for each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model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Step through the interview transcript, and begin to create the models. For each line in the transcript, make additions to each model as relevant.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Record observations, insights, influences, questions, design ideas, and breakdowns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Summarize important insights on a separate piece of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paper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17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0" y="3490977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endParaRPr lang="en-US" sz="1200" dirty="0" smtClean="0">
              <a:solidFill>
                <a:srgbClr val="C0C0C0"/>
              </a:solidFill>
              <a:latin typeface="MetaOT-Book" pitchFamily="50" charset="0"/>
              <a:ea typeface="Arial" charset="0"/>
              <a:cs typeface="Arial" charset="0"/>
            </a:endParaRPr>
          </a:p>
          <a:p>
            <a:pPr eaLnBrk="0" hangingPunct="0"/>
            <a:r>
              <a:rPr lang="en-US" sz="1200" b="1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  <a:t>Jon </a:t>
            </a:r>
            <a:r>
              <a:rPr lang="en-US" sz="1200" b="1" dirty="0" err="1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  <a:t>Kolko</a:t>
            </a:r>
            <a:endParaRPr lang="en-US" sz="1200" b="1" dirty="0" smtClean="0">
              <a:solidFill>
                <a:prstClr val="white"/>
              </a:solidFill>
              <a:latin typeface="MetaOT-Book" pitchFamily="50" charset="0"/>
              <a:ea typeface="Arial" charset="0"/>
              <a:cs typeface="Arial" charset="0"/>
            </a:endParaRPr>
          </a:p>
          <a:p>
            <a:pPr eaLnBrk="0" hangingPunct="0"/>
            <a:r>
              <a:rPr lang="en-US" sz="1200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  <a:t>Director, Austin Center for Design</a:t>
            </a:r>
          </a:p>
          <a:p>
            <a:pPr eaLnBrk="0" hangingPunct="0"/>
            <a:r>
              <a:rPr lang="en-US" sz="1200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  <a:t>jkolko@ac4d.com</a:t>
            </a:r>
          </a:p>
          <a:p>
            <a:pPr eaLnBrk="0" hangingPunct="0"/>
            <a:endParaRPr lang="en-US" sz="1200" dirty="0" smtClean="0">
              <a:solidFill>
                <a:prstClr val="white"/>
              </a:solidFill>
              <a:latin typeface="MetaOT-Book" pitchFamily="50" charset="0"/>
              <a:ea typeface="Arial" charset="0"/>
              <a:cs typeface="Arial" charset="0"/>
            </a:endParaRPr>
          </a:p>
        </p:txBody>
      </p:sp>
      <p:pic>
        <p:nvPicPr>
          <p:cNvPr id="3074" name="Picture 2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0750" y="1195322"/>
            <a:ext cx="4762500" cy="22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190750" y="4530107"/>
            <a:ext cx="4762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86000" y="4724400"/>
            <a:ext cx="457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/>
            <a:r>
              <a:rPr lang="en-US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  <a:t>Download our free book, </a:t>
            </a:r>
            <a:br>
              <a:rPr lang="en-US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  <a:t>Wicked Problems: Problems Worth Solving, </a:t>
            </a:r>
            <a:br>
              <a:rPr lang="en-US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prstClr val="white"/>
                </a:solidFill>
                <a:latin typeface="MetaOT-Book" pitchFamily="50" charset="0"/>
                <a:ea typeface="Arial" charset="0"/>
                <a:cs typeface="Arial" charset="0"/>
              </a:rPr>
              <a:t>at http://www.wickedproblems.com</a:t>
            </a:r>
          </a:p>
        </p:txBody>
      </p:sp>
    </p:spTree>
    <p:extLst>
      <p:ext uri="{BB962C8B-B14F-4D97-AF65-F5344CB8AC3E}">
        <p14:creationId xmlns:p14="http://schemas.microsoft.com/office/powerpoint/2010/main" val="2266567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0960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model.. </a:t>
            </a:r>
            <a:endParaRPr lang="en-US" sz="2800" dirty="0">
              <a:solidFill>
                <a:srgbClr val="F6BB00"/>
              </a:solidFill>
              <a:latin typeface="MetaOT-Book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1136995"/>
            <a:ext cx="419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MetaOT-Book" pitchFamily="50" charset="0"/>
              </a:rPr>
              <a:t>.. Is a </a:t>
            </a:r>
            <a:r>
              <a:rPr lang="en-US" sz="1200" dirty="0">
                <a:solidFill>
                  <a:srgbClr val="FFFFFF"/>
                </a:solidFill>
                <a:latin typeface="MetaOT-Book" pitchFamily="50" charset="0"/>
              </a:rPr>
              <a:t>small object, usually built to scale, that represents in detail another, often larger object.</a:t>
            </a:r>
          </a:p>
        </p:txBody>
      </p:sp>
      <p:pic>
        <p:nvPicPr>
          <p:cNvPr id="6" name="Picture 2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900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09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model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provides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understanding of the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user-data,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language for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and an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easily understandable deliverable for communication outside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team.</a:t>
            </a:r>
            <a:endParaRPr lang="en-US" sz="2800" dirty="0">
              <a:solidFill>
                <a:srgbClr val="F6BB00"/>
              </a:solidFill>
              <a:latin typeface="MetaOT-Book" pitchFamily="50" charset="0"/>
            </a:endParaRPr>
          </a:p>
        </p:txBody>
      </p:sp>
      <p:pic>
        <p:nvPicPr>
          <p:cNvPr id="4" name="Picture 2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21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09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model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provides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</a:t>
            </a:r>
            <a:r>
              <a:rPr lang="en-US" sz="2800" u="sng" dirty="0" smtClean="0">
                <a:solidFill>
                  <a:srgbClr val="5FB5CD"/>
                </a:solidFill>
                <a:latin typeface="MetaOT-Book" pitchFamily="50" charset="0"/>
              </a:rPr>
              <a:t>shared </a:t>
            </a:r>
            <a:r>
              <a:rPr lang="en-US" sz="2800" u="sng" dirty="0">
                <a:solidFill>
                  <a:srgbClr val="5FB5CD"/>
                </a:solidFill>
                <a:latin typeface="MetaOT-Book" pitchFamily="50" charset="0"/>
              </a:rPr>
              <a:t>understanding of the </a:t>
            </a:r>
            <a:r>
              <a:rPr lang="en-US" sz="2800" u="sng" dirty="0" smtClean="0">
                <a:solidFill>
                  <a:srgbClr val="5FB5CD"/>
                </a:solidFill>
                <a:latin typeface="MetaOT-Book" pitchFamily="50" charset="0"/>
              </a:rPr>
              <a:t>user-data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language for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and an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easily understandable deliverable for communication outside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team.</a:t>
            </a:r>
            <a:endParaRPr lang="en-US" sz="2800" dirty="0">
              <a:solidFill>
                <a:srgbClr val="F6BB00"/>
              </a:solidFill>
              <a:latin typeface="MetaOT-Book" pitchFamily="50" charset="0"/>
            </a:endParaRPr>
          </a:p>
        </p:txBody>
      </p:sp>
      <p:pic>
        <p:nvPicPr>
          <p:cNvPr id="4" name="Picture 2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05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09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model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provides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understanding of the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user-data,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</a:t>
            </a:r>
            <a:r>
              <a:rPr lang="en-US" sz="2800" u="sng" dirty="0" smtClean="0">
                <a:solidFill>
                  <a:srgbClr val="5FB5CD"/>
                </a:solidFill>
                <a:latin typeface="MetaOT-Book" pitchFamily="50" charset="0"/>
              </a:rPr>
              <a:t>shared </a:t>
            </a:r>
            <a:r>
              <a:rPr lang="en-US" sz="2800" u="sng" dirty="0">
                <a:solidFill>
                  <a:srgbClr val="5FB5CD"/>
                </a:solidFill>
                <a:latin typeface="MetaOT-Book" pitchFamily="50" charset="0"/>
              </a:rPr>
              <a:t>language for the design </a:t>
            </a:r>
            <a:r>
              <a:rPr lang="en-US" sz="2800" u="sng" dirty="0" smtClean="0">
                <a:solidFill>
                  <a:srgbClr val="5FB5CD"/>
                </a:solidFill>
                <a:latin typeface="MetaOT-Book" pitchFamily="50" charset="0"/>
              </a:rPr>
              <a:t>team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and an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easily understandable deliverable for communication outside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team.</a:t>
            </a:r>
            <a:endParaRPr lang="en-US" sz="2800" dirty="0">
              <a:solidFill>
                <a:srgbClr val="F6BB00"/>
              </a:solidFill>
              <a:latin typeface="MetaOT-Book" pitchFamily="50" charset="0"/>
            </a:endParaRPr>
          </a:p>
        </p:txBody>
      </p:sp>
      <p:pic>
        <p:nvPicPr>
          <p:cNvPr id="4" name="Picture 2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82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09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model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provides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understanding of the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user-data,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language for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and an </a:t>
            </a:r>
            <a:r>
              <a:rPr lang="en-US" sz="2800" u="sng" dirty="0">
                <a:solidFill>
                  <a:srgbClr val="5FB5CD"/>
                </a:solidFill>
                <a:latin typeface="MetaOT-Book" pitchFamily="50" charset="0"/>
              </a:rPr>
              <a:t>easily understandable deliverable for communication outside the design </a:t>
            </a:r>
            <a:r>
              <a:rPr lang="en-US" sz="2800" u="sng" dirty="0" smtClean="0">
                <a:solidFill>
                  <a:srgbClr val="5FB5CD"/>
                </a:solidFill>
                <a:latin typeface="MetaOT-Book" pitchFamily="50" charset="0"/>
              </a:rPr>
              <a:t>team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.</a:t>
            </a:r>
            <a:endParaRPr lang="en-US" sz="2800" dirty="0">
              <a:solidFill>
                <a:srgbClr val="F6BB00"/>
              </a:solidFill>
              <a:latin typeface="MetaOT-Book" pitchFamily="50" charset="0"/>
            </a:endParaRPr>
          </a:p>
        </p:txBody>
      </p:sp>
      <p:pic>
        <p:nvPicPr>
          <p:cNvPr id="4" name="Picture 2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3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09600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model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provides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understanding of the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user-data,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 shared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language for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team, </a:t>
            </a:r>
            <a:b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</a:b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and an </a:t>
            </a:r>
            <a:r>
              <a:rPr lang="en-US" sz="2800" dirty="0">
                <a:solidFill>
                  <a:srgbClr val="F6BB00"/>
                </a:solidFill>
                <a:latin typeface="MetaOT-Book" pitchFamily="50" charset="0"/>
              </a:rPr>
              <a:t>easily understandable deliverable for communication outside the design </a:t>
            </a:r>
            <a:r>
              <a:rPr lang="en-US" sz="2800" dirty="0" smtClean="0">
                <a:solidFill>
                  <a:srgbClr val="F6BB00"/>
                </a:solidFill>
                <a:latin typeface="MetaOT-Book" pitchFamily="50" charset="0"/>
              </a:rPr>
              <a:t>team.</a:t>
            </a:r>
          </a:p>
          <a:p>
            <a:pPr algn="ctr"/>
            <a:endParaRPr lang="en-US" sz="2800" dirty="0" smtClean="0">
              <a:latin typeface="MetaOT-Book" pitchFamily="50" charset="0"/>
            </a:endParaRPr>
          </a:p>
          <a:p>
            <a:pPr algn="ctr"/>
            <a:r>
              <a:rPr lang="en-US" sz="2800" dirty="0" smtClean="0">
                <a:latin typeface="MetaOT-Book" pitchFamily="50" charset="0"/>
              </a:rPr>
              <a:t>Most </a:t>
            </a:r>
            <a:r>
              <a:rPr lang="en-US" sz="2800" dirty="0">
                <a:latin typeface="MetaOT-Book" pitchFamily="50" charset="0"/>
              </a:rPr>
              <a:t>importantly, models give us a </a:t>
            </a:r>
            <a:br>
              <a:rPr lang="en-US" sz="2800" dirty="0">
                <a:latin typeface="MetaOT-Book" pitchFamily="50" charset="0"/>
              </a:rPr>
            </a:br>
            <a:r>
              <a:rPr lang="en-US" sz="2800" dirty="0">
                <a:latin typeface="MetaOT-Book" pitchFamily="50" charset="0"/>
              </a:rPr>
              <a:t>visual representation of the user data.</a:t>
            </a:r>
          </a:p>
          <a:p>
            <a:pPr algn="ctr"/>
            <a:endParaRPr lang="en-US" sz="2800" dirty="0">
              <a:solidFill>
                <a:srgbClr val="F6BB00"/>
              </a:solidFill>
              <a:latin typeface="MetaOT-Book" pitchFamily="50" charset="0"/>
            </a:endParaRPr>
          </a:p>
        </p:txBody>
      </p:sp>
      <p:pic>
        <p:nvPicPr>
          <p:cNvPr id="4" name="Picture 2" descr="C:\Users\Jon\Dropbox\designschool\logo\ac4d_whi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402" y="6385829"/>
            <a:ext cx="459998" cy="2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768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81000"/>
            <a:ext cx="8991600" cy="1013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solidFill>
                  <a:srgbClr val="F6BB00"/>
                </a:solidFill>
                <a:latin typeface="MetaOT-Book" pitchFamily="50" charset="0"/>
              </a:rPr>
              <a:t>Contextual Design Modeling:</a:t>
            </a:r>
            <a:endParaRPr lang="en-US" sz="3600" dirty="0" smtClean="0">
              <a:solidFill>
                <a:prstClr val="white"/>
              </a:solidFill>
              <a:latin typeface="MetaOT-Book" pitchFamily="50" charset="0"/>
            </a:endParaRPr>
          </a:p>
          <a:p>
            <a:r>
              <a:rPr lang="en-US" sz="3600" dirty="0" smtClean="0">
                <a:solidFill>
                  <a:prstClr val="white"/>
                </a:solidFill>
                <a:latin typeface="MetaOT-Book" pitchFamily="50" charset="0"/>
              </a:rPr>
              <a:t>Slice the research data into different views. </a:t>
            </a:r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  <a:p>
            <a:endParaRPr lang="en-US" sz="3600" dirty="0">
              <a:solidFill>
                <a:prstClr val="white"/>
              </a:solidFill>
              <a:latin typeface="MetaOT-Book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752600"/>
            <a:ext cx="8915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5 Contextual Design Models/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Flow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/>
            </a:r>
            <a:br>
              <a:rPr lang="en-US" sz="1400" b="1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How work is divided among roles and coordinated, without regard for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time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Sequence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/>
            </a:r>
            <a:b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The order of work tasks over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time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Cultural</a:t>
            </a:r>
            <a:b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The influencers which define expectations, desires, values and the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/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overall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approach people take to their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work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endParaRPr lang="en-US" sz="1400" dirty="0" smtClean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Physical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The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physical environment in which work is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accomplished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Artifact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/>
            </a:r>
            <a:b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The tangible items people create and use to help them get their work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  <a:t>accomplished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MetaOT-Book" pitchFamily="50" charset="0"/>
              </a:rPr>
            </a:br>
            <a:endParaRPr lang="en-US" sz="1400" dirty="0">
              <a:solidFill>
                <a:schemeClr val="tx1">
                  <a:lumMod val="95000"/>
                </a:schemeClr>
              </a:solidFill>
              <a:latin typeface="MetaOT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63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l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10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11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12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2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3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4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5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6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7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8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ppt/theme/themeOverride9.xml><?xml version="1.0" encoding="utf-8"?>
<a:themeOverride xmlns:a="http://schemas.openxmlformats.org/drawingml/2006/main">
  <a:clrScheme name="frog color theme">
    <a:dk1>
      <a:srgbClr val="000000"/>
    </a:dk1>
    <a:lt1>
      <a:srgbClr val="FFFFFF"/>
    </a:lt1>
    <a:dk2>
      <a:srgbClr val="5A5A5A"/>
    </a:dk2>
    <a:lt2>
      <a:srgbClr val="9B9B9B"/>
    </a:lt2>
    <a:accent1>
      <a:srgbClr val="87D300"/>
    </a:accent1>
    <a:accent2>
      <a:srgbClr val="D71920"/>
    </a:accent2>
    <a:accent3>
      <a:srgbClr val="F6BB00"/>
    </a:accent3>
    <a:accent4>
      <a:srgbClr val="0070C0"/>
    </a:accent4>
    <a:accent5>
      <a:srgbClr val="00B0F0"/>
    </a:accent5>
    <a:accent6>
      <a:srgbClr val="7030A0"/>
    </a:accent6>
    <a:hlink>
      <a:srgbClr val="C00000"/>
    </a:hlink>
    <a:folHlink>
      <a:srgbClr val="0020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9677</TotalTime>
  <Words>849</Words>
  <Application>Microsoft Office PowerPoint</Application>
  <PresentationFormat>On-screen Show (4:3)</PresentationFormat>
  <Paragraphs>188</Paragraphs>
  <Slides>25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Office Theme</vt:lpstr>
      <vt:lpstr>Plain</vt:lpstr>
      <vt:lpstr>1_Office Theme</vt:lpstr>
      <vt:lpstr>2_Office Theme</vt:lpstr>
      <vt:lpstr>3_Office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Jon.Kolko</dc:creator>
  <cp:lastModifiedBy>Jon</cp:lastModifiedBy>
  <cp:revision>664</cp:revision>
  <cp:lastPrinted>2012-02-01T12:34:56Z</cp:lastPrinted>
  <dcterms:created xsi:type="dcterms:W3CDTF">2010-11-26T21:24:12Z</dcterms:created>
  <dcterms:modified xsi:type="dcterms:W3CDTF">2013-10-03T23:45:47Z</dcterms:modified>
</cp:coreProperties>
</file>